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13"/>
  </p:notesMasterIdLst>
  <p:handoutMasterIdLst>
    <p:handoutMasterId r:id="rId14"/>
  </p:handoutMasterIdLst>
  <p:sldIdLst>
    <p:sldId id="518" r:id="rId2"/>
    <p:sldId id="535" r:id="rId3"/>
    <p:sldId id="534" r:id="rId4"/>
    <p:sldId id="533" r:id="rId5"/>
    <p:sldId id="528" r:id="rId6"/>
    <p:sldId id="529" r:id="rId7"/>
    <p:sldId id="496" r:id="rId8"/>
    <p:sldId id="517" r:id="rId9"/>
    <p:sldId id="536" r:id="rId10"/>
    <p:sldId id="527" r:id="rId11"/>
    <p:sldId id="526" r:id="rId12"/>
  </p:sldIdLst>
  <p:sldSz cx="9144000" cy="6858000" type="screen4x3"/>
  <p:notesSz cx="9144000" cy="6858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82033"/>
    <a:srgbClr val="B72133"/>
    <a:srgbClr val="991900"/>
    <a:srgbClr val="990000"/>
    <a:srgbClr val="35A3F3"/>
    <a:srgbClr val="2268A3"/>
    <a:srgbClr val="C2DB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161" autoAdjust="0"/>
    <p:restoredTop sz="94694"/>
  </p:normalViewPr>
  <p:slideViewPr>
    <p:cSldViewPr snapToGrid="0" snapToObjects="1">
      <p:cViewPr varScale="1">
        <p:scale>
          <a:sx n="112" d="100"/>
          <a:sy n="112" d="100"/>
        </p:scale>
        <p:origin x="208" y="2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10" d="100"/>
        <a:sy n="11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A3F099-029E-254C-BEA2-BBB3780CBA50}" type="datetimeFigureOut">
              <a:rPr lang="fr-FR" smtClean="0"/>
              <a:t>29/11/2021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D3E8DD-F224-F642-AB0D-71FFC3BB4E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96483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E0A55C-901D-2C49-AD42-124BDB4DCF84}" type="datetimeFigureOut">
              <a:rPr lang="fr-FR" smtClean="0"/>
              <a:t>29/11/2021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CH"/>
              <a:t>Cliquez pour modifier les styles du texte du masque</a:t>
            </a:r>
          </a:p>
          <a:p>
            <a:pPr lvl="1"/>
            <a:r>
              <a:rPr lang="fr-CH"/>
              <a:t>Deuxième niveau</a:t>
            </a:r>
          </a:p>
          <a:p>
            <a:pPr lvl="2"/>
            <a:r>
              <a:rPr lang="fr-CH"/>
              <a:t>Troisième niveau</a:t>
            </a:r>
          </a:p>
          <a:p>
            <a:pPr lvl="3"/>
            <a:r>
              <a:rPr lang="fr-CH"/>
              <a:t>Quatrième niveau</a:t>
            </a:r>
          </a:p>
          <a:p>
            <a:pPr lvl="4"/>
            <a:r>
              <a:rPr lang="fr-CH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A8E2C2-C23F-9E48-A442-34BE9EA5FD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6909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8E2C2-C23F-9E48-A442-34BE9EA5FDF2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85889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8E2C2-C23F-9E48-A442-34BE9EA5FDF2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5023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8E2C2-C23F-9E48-A442-34BE9EA5FDF2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38602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8E2C2-C23F-9E48-A442-34BE9EA5FDF2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62307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8E2C2-C23F-9E48-A442-34BE9EA5FDF2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12136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8E2C2-C23F-9E48-A442-34BE9EA5FDF2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51029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8E2C2-C23F-9E48-A442-34BE9EA5FDF2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47721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0E4C07C2-1D6F-2349-93CE-3346F4ED2C5F}"/>
              </a:ext>
            </a:extLst>
          </p:cNvPr>
          <p:cNvSpPr txBox="1">
            <a:spLocks/>
          </p:cNvSpPr>
          <p:nvPr userDrawn="1"/>
        </p:nvSpPr>
        <p:spPr>
          <a:xfrm>
            <a:off x="7198659" y="6356350"/>
            <a:ext cx="1752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457200" rtl="0" eaLnBrk="1" latinLnBrk="0" hangingPunct="1">
              <a:defRPr sz="1100" b="1" kern="1200">
                <a:solidFill>
                  <a:srgbClr val="990000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C1AE4F4-8BC4-2346-94C9-54FB564C82F7}" type="datetimeFigureOut">
              <a:rPr lang="fr-FR" smtClean="0"/>
              <a:pPr/>
              <a:t>29/11/2021</a:t>
            </a:fld>
            <a:endParaRPr lang="fr-FR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A9570C31-1C4E-664D-926B-F1C8B1A7FB73}"/>
              </a:ext>
            </a:extLst>
          </p:cNvPr>
          <p:cNvGrpSpPr/>
          <p:nvPr userDrawn="1"/>
        </p:nvGrpSpPr>
        <p:grpSpPr>
          <a:xfrm>
            <a:off x="362712" y="31739"/>
            <a:ext cx="2373297" cy="1906324"/>
            <a:chOff x="605043" y="4208929"/>
            <a:chExt cx="2373297" cy="1906324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462D0EA0-5AC6-8F46-9B3E-83C3AE67379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8937" y="4208929"/>
              <a:ext cx="1906324" cy="1906324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BB3A151D-26BA-4A41-ACFF-EF1BAFF5F6A7}"/>
                </a:ext>
              </a:extLst>
            </p:cNvPr>
            <p:cNvSpPr txBox="1"/>
            <p:nvPr userDrawn="1"/>
          </p:nvSpPr>
          <p:spPr>
            <a:xfrm>
              <a:off x="605043" y="5593133"/>
              <a:ext cx="2373297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300" b="1" dirty="0">
                  <a:solidFill>
                    <a:srgbClr val="B72133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L’Essentiel</a:t>
              </a:r>
              <a:br>
                <a:rPr lang="fr-FR" sz="1300" b="1" dirty="0">
                  <a:solidFill>
                    <a:srgbClr val="B72133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fr-FR" sz="1300" b="1" dirty="0">
                  <a:solidFill>
                    <a:srgbClr val="B72133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Votre magazine paroissial</a:t>
              </a:r>
            </a:p>
          </p:txBody>
        </p:sp>
      </p:grpSp>
      <p:sp>
        <p:nvSpPr>
          <p:cNvPr id="10" name="Titre 9">
            <a:extLst>
              <a:ext uri="{FF2B5EF4-FFF2-40B4-BE49-F238E27FC236}">
                <a16:creationId xmlns:a16="http://schemas.microsoft.com/office/drawing/2014/main" id="{9FDE37DF-E6CE-0B42-BF31-67467FC74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539" y="2319130"/>
            <a:ext cx="8666922" cy="3507239"/>
          </a:xfrm>
          <a:solidFill>
            <a:srgbClr val="B82033"/>
          </a:solidFill>
          <a:ln>
            <a:noFill/>
          </a:ln>
        </p:spPr>
        <p:txBody>
          <a:bodyPr vert="horz" lIns="91440" tIns="45720" rIns="91440" bIns="45720" rtlCol="0" anchor="ctr" anchorCtr="0">
            <a:noAutofit/>
          </a:bodyPr>
          <a:lstStyle>
            <a:lvl1pPr>
              <a:defRPr lang="fr-FR" sz="3200" i="1" dirty="0">
                <a:solidFill>
                  <a:schemeClr val="bg1"/>
                </a:solidFill>
              </a:defRPr>
            </a:lvl1pPr>
          </a:lstStyle>
          <a:p>
            <a:pPr lvl="0" algn="ctr">
              <a:lnSpc>
                <a:spcPct val="150000"/>
              </a:lnSpc>
            </a:pPr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696860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813034"/>
            <a:ext cx="8215163" cy="4313129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  <a:endParaRPr lang="fr-CH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12106" y="6356350"/>
            <a:ext cx="1752600" cy="365125"/>
          </a:xfrm>
        </p:spPr>
        <p:txBody>
          <a:bodyPr/>
          <a:lstStyle/>
          <a:p>
            <a:fld id="{4C1AE4F4-8BC4-2346-94C9-54FB564C82F7}" type="datetimeFigureOut">
              <a:rPr lang="fr-FR" smtClean="0"/>
              <a:pPr/>
              <a:t>29/11/2021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4A571F4-0B81-0B4E-96B4-CE4452A244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439847"/>
            <a:ext cx="8215163" cy="1143000"/>
          </a:xfrm>
        </p:spPr>
        <p:txBody>
          <a:bodyPr/>
          <a:lstStyle/>
          <a:p>
            <a:r>
              <a:rPr lang="fr-FR"/>
              <a:t>Modifiez le style du titre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399233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12106" y="6356350"/>
            <a:ext cx="1752600" cy="365125"/>
          </a:xfrm>
        </p:spPr>
        <p:txBody>
          <a:bodyPr/>
          <a:lstStyle/>
          <a:p>
            <a:fld id="{4C1AE4F4-8BC4-2346-94C9-54FB564C82F7}" type="datetimeFigureOut">
              <a:rPr lang="fr-FR" smtClean="0"/>
              <a:pPr/>
              <a:t>29/11/2021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3BC1394-96E3-5048-97A9-BD65CD72CA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8" y="1831342"/>
            <a:ext cx="8235245" cy="4294821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901F54E-B946-D847-9513-A2E86EFEA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4198" y="439847"/>
            <a:ext cx="6210373" cy="1143000"/>
          </a:xfrm>
        </p:spPr>
        <p:txBody>
          <a:bodyPr/>
          <a:lstStyle/>
          <a:p>
            <a:r>
              <a:rPr lang="fr-FR"/>
              <a:t>Modifiez le style du titre</a:t>
            </a:r>
            <a:endParaRPr dirty="0"/>
          </a:p>
        </p:txBody>
      </p:sp>
      <p:pic>
        <p:nvPicPr>
          <p:cNvPr id="11" name="Picture 2" descr="Saint-Augustin SA">
            <a:extLst>
              <a:ext uri="{FF2B5EF4-FFF2-40B4-BE49-F238E27FC236}">
                <a16:creationId xmlns:a16="http://schemas.microsoft.com/office/drawing/2014/main" id="{338B474B-AC9C-7144-B36C-8418AFA94951}"/>
              </a:ext>
            </a:extLst>
          </p:cNvPr>
          <p:cNvPicPr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7896" y="337878"/>
            <a:ext cx="1342124" cy="11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205DAF5-23E0-4B47-ABED-49501A913CD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3980" y="-176951"/>
            <a:ext cx="1906324" cy="1906324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9123195A-1FCA-6042-9371-7BA7806234FC}"/>
              </a:ext>
            </a:extLst>
          </p:cNvPr>
          <p:cNvSpPr txBox="1"/>
          <p:nvPr userDrawn="1"/>
        </p:nvSpPr>
        <p:spPr>
          <a:xfrm>
            <a:off x="140086" y="1207253"/>
            <a:ext cx="237329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300" b="1" dirty="0">
                <a:solidFill>
                  <a:srgbClr val="9919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L’Essentiel</a:t>
            </a:r>
            <a:br>
              <a:rPr lang="fr-FR" sz="1300" b="1" dirty="0">
                <a:solidFill>
                  <a:srgbClr val="9919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300" b="1" dirty="0">
                <a:solidFill>
                  <a:srgbClr val="9919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Votre magazine paroissial</a:t>
            </a:r>
          </a:p>
        </p:txBody>
      </p:sp>
    </p:spTree>
    <p:extLst>
      <p:ext uri="{BB962C8B-B14F-4D97-AF65-F5344CB8AC3E}">
        <p14:creationId xmlns:p14="http://schemas.microsoft.com/office/powerpoint/2010/main" val="2441327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12106" y="6356350"/>
            <a:ext cx="1752600" cy="365125"/>
          </a:xfrm>
        </p:spPr>
        <p:txBody>
          <a:bodyPr/>
          <a:lstStyle/>
          <a:p>
            <a:fld id="{4C1AE4F4-8BC4-2346-94C9-54FB564C82F7}" type="datetimeFigureOut">
              <a:rPr lang="fr-FR" smtClean="0"/>
              <a:pPr/>
              <a:t>29/11/2021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3BC1394-96E3-5048-97A9-BD65CD72CA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8" y="1749778"/>
            <a:ext cx="8235245" cy="4376385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901F54E-B946-D847-9513-A2E86EFEA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439847"/>
            <a:ext cx="6754907" cy="1143000"/>
          </a:xfrm>
        </p:spPr>
        <p:txBody>
          <a:bodyPr/>
          <a:lstStyle/>
          <a:p>
            <a:r>
              <a:rPr lang="fr-FR"/>
              <a:t>Modifiez le style du titre</a:t>
            </a:r>
            <a:endParaRPr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8B3FB1-F9A0-5A49-9258-4FA47AF4BD6E}"/>
              </a:ext>
            </a:extLst>
          </p:cNvPr>
          <p:cNvSpPr/>
          <p:nvPr userDrawn="1"/>
        </p:nvSpPr>
        <p:spPr>
          <a:xfrm>
            <a:off x="7345180" y="268288"/>
            <a:ext cx="1512846" cy="9908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2" descr="Saint-Augustin SA">
            <a:extLst>
              <a:ext uri="{FF2B5EF4-FFF2-40B4-BE49-F238E27FC236}">
                <a16:creationId xmlns:a16="http://schemas.microsoft.com/office/drawing/2014/main" id="{338B474B-AC9C-7144-B36C-8418AFA94951}"/>
              </a:ext>
            </a:extLst>
          </p:cNvPr>
          <p:cNvPicPr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7896" y="337878"/>
            <a:ext cx="1342124" cy="11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8118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765738"/>
            <a:ext cx="8185760" cy="4360425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12106" y="6356350"/>
            <a:ext cx="1752600" cy="365125"/>
          </a:xfrm>
        </p:spPr>
        <p:txBody>
          <a:bodyPr/>
          <a:lstStyle/>
          <a:p>
            <a:fld id="{4C1AE4F4-8BC4-2346-94C9-54FB564C82F7}" type="datetimeFigureOut">
              <a:rPr lang="fr-FR" smtClean="0"/>
              <a:pPr/>
              <a:t>29/11/2021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3D31CD5-74EA-DA4E-80E5-BFC4AF1E6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439847"/>
            <a:ext cx="7121048" cy="1143000"/>
          </a:xfrm>
        </p:spPr>
        <p:txBody>
          <a:bodyPr/>
          <a:lstStyle/>
          <a:p>
            <a:r>
              <a:rPr lang="fr-FR"/>
              <a:t>Modifiez le style du titre</a:t>
            </a:r>
            <a:endParaRPr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7846571-2116-5244-B4F8-725117A321BD}"/>
              </a:ext>
            </a:extLst>
          </p:cNvPr>
          <p:cNvSpPr/>
          <p:nvPr userDrawn="1"/>
        </p:nvSpPr>
        <p:spPr>
          <a:xfrm>
            <a:off x="7879644" y="268288"/>
            <a:ext cx="978382" cy="98477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, contenu e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9875" y="268288"/>
            <a:ext cx="1645920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8423" y="914400"/>
            <a:ext cx="6508377" cy="1143000"/>
          </a:xfrm>
        </p:spPr>
        <p:txBody>
          <a:bodyPr/>
          <a:lstStyle/>
          <a:p>
            <a:r>
              <a:rPr lang="fr-FR"/>
              <a:t>Modifiez le style du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8423" y="2209800"/>
            <a:ext cx="6508377" cy="391636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12106" y="6356350"/>
            <a:ext cx="1752600" cy="365125"/>
          </a:xfrm>
        </p:spPr>
        <p:txBody>
          <a:bodyPr/>
          <a:lstStyle/>
          <a:p>
            <a:fld id="{4C1AE4F4-8BC4-2346-94C9-54FB564C82F7}" type="datetimeFigureOut">
              <a:rPr lang="fr-FR" smtClean="0"/>
              <a:pPr/>
              <a:t>29/11/2021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78423" y="6356350"/>
            <a:ext cx="4926852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69875" y="1976718"/>
            <a:ext cx="1645920" cy="4625788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fr-FR"/>
              <a:t>Cliquez sur l'icône pour ajouter une image</a:t>
            </a:r>
            <a:endParaRPr/>
          </a:p>
        </p:txBody>
      </p:sp>
      <p:pic>
        <p:nvPicPr>
          <p:cNvPr id="10" name="Picture 2" descr="Saint-Augustin SA">
            <a:extLst>
              <a:ext uri="{FF2B5EF4-FFF2-40B4-BE49-F238E27FC236}">
                <a16:creationId xmlns:a16="http://schemas.microsoft.com/office/drawing/2014/main" id="{604E536C-D027-EB4B-A71B-4CA57D25879D}"/>
              </a:ext>
            </a:extLst>
          </p:cNvPr>
          <p:cNvPicPr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622" y="497248"/>
            <a:ext cx="1342124" cy="11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7566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8156223" cy="1143000"/>
          </a:xfrm>
        </p:spPr>
        <p:txBody>
          <a:bodyPr/>
          <a:lstStyle/>
          <a:p>
            <a:r>
              <a:rPr lang="fr-FR"/>
              <a:t>Modifiez le style du titre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14563"/>
            <a:ext cx="3900311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AE4F4-8BC4-2346-94C9-54FB564C82F7}" type="datetimeFigureOut">
              <a:rPr lang="fr-FR" smtClean="0"/>
              <a:pPr/>
              <a:t>29/11/2021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BC23A2C-0424-4948-84B9-7C264D911762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4693354" y="2214563"/>
            <a:ext cx="3900312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33741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us, Haut et b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8184817" cy="1143000"/>
          </a:xfrm>
        </p:spPr>
        <p:txBody>
          <a:bodyPr/>
          <a:lstStyle/>
          <a:p>
            <a:r>
              <a:rPr lang="fr-FR"/>
              <a:t>Modifiez le style du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2214562"/>
            <a:ext cx="819009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AE4F4-8BC4-2346-94C9-54FB564C82F7}" type="datetimeFigureOut">
              <a:rPr lang="fr-FR" smtClean="0"/>
              <a:pPr/>
              <a:t>29/11/2021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57199" y="4224973"/>
            <a:ext cx="819009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6578040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8156223" cy="1143000"/>
          </a:xfrm>
        </p:spPr>
        <p:txBody>
          <a:bodyPr/>
          <a:lstStyle/>
          <a:p>
            <a:r>
              <a:rPr lang="fr-FR"/>
              <a:t>Modifiez le style du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00133" y="2214562"/>
            <a:ext cx="391160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AE4F4-8BC4-2346-94C9-54FB564C82F7}" type="datetimeFigureOut">
              <a:rPr lang="fr-FR" smtClean="0"/>
              <a:pPr/>
              <a:t>29/11/2021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700133" y="4224973"/>
            <a:ext cx="391160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457200" y="2214563"/>
            <a:ext cx="391160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466491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8190090" cy="1143000"/>
          </a:xfrm>
        </p:spPr>
        <p:txBody>
          <a:bodyPr/>
          <a:lstStyle/>
          <a:p>
            <a:r>
              <a:rPr lang="fr-FR"/>
              <a:t>Modifiez le style du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801731" y="2214562"/>
            <a:ext cx="3845557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AE4F4-8BC4-2346-94C9-54FB564C82F7}" type="datetimeFigureOut">
              <a:rPr lang="fr-FR" smtClean="0"/>
              <a:pPr/>
              <a:t>29/11/2021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801731" y="4224973"/>
            <a:ext cx="3845557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57200" y="2214562"/>
            <a:ext cx="3934178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57200" y="4224973"/>
            <a:ext cx="3934178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931844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AE4F4-8BC4-2346-94C9-54FB564C82F7}" type="datetimeFigureOut">
              <a:rPr lang="fr-FR" smtClean="0"/>
              <a:pPr/>
              <a:t>29/11/2021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95082"/>
            <a:ext cx="3566160" cy="1035424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2052" y="990600"/>
            <a:ext cx="3566160" cy="51355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057400"/>
            <a:ext cx="3566160" cy="3657601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AE4F4-8BC4-2346-94C9-54FB564C82F7}" type="datetimeFigureOut">
              <a:rPr lang="fr-FR" smtClean="0"/>
              <a:pPr/>
              <a:t>29/11/2021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89484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95082"/>
            <a:ext cx="3566160" cy="1035424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057400"/>
            <a:ext cx="3566160" cy="3657601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1365" y="6124014"/>
            <a:ext cx="1752600" cy="365125"/>
          </a:xfrm>
        </p:spPr>
        <p:txBody>
          <a:bodyPr/>
          <a:lstStyle>
            <a:lvl1pPr algn="l">
              <a:defRPr/>
            </a:lvl1pPr>
          </a:lstStyle>
          <a:p>
            <a:fld id="{4C1AE4F4-8BC4-2346-94C9-54FB564C82F7}" type="datetimeFigureOut">
              <a:rPr lang="fr-FR" smtClean="0"/>
              <a:pPr/>
              <a:t>29/11/2021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74812" y="6356350"/>
            <a:ext cx="3863788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4760258" y="990600"/>
            <a:ext cx="4096512" cy="5611813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fr-FR"/>
              <a:t>Cliquez sur l'icône pour ajouter une image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5735507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8212668" cy="1143000"/>
          </a:xfrm>
        </p:spPr>
        <p:txBody>
          <a:bodyPr/>
          <a:lstStyle/>
          <a:p>
            <a:r>
              <a:rPr lang="fr-FR"/>
              <a:t>Modifiez le style du titre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199" y="2209800"/>
            <a:ext cx="8212668" cy="3916363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AE4F4-8BC4-2346-94C9-54FB564C82F7}" type="datetimeFigureOut">
              <a:rPr lang="fr-FR" smtClean="0"/>
              <a:pPr/>
              <a:t>29/11/2021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00819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43799" y="476226"/>
            <a:ext cx="1322295" cy="5649937"/>
          </a:xfrm>
        </p:spPr>
        <p:txBody>
          <a:bodyPr vert="eaVert" anchor="t" anchorCtr="0"/>
          <a:lstStyle/>
          <a:p>
            <a:r>
              <a:rPr lang="fr-FR"/>
              <a:t>Modifiez le style du titre</a:t>
            </a:r>
            <a:endParaRPr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74134"/>
            <a:ext cx="6019800" cy="567108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AE4F4-8BC4-2346-94C9-54FB564C82F7}" type="datetimeFigureOut">
              <a:rPr lang="fr-FR" smtClean="0"/>
              <a:pPr/>
              <a:t>29/11/2021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9122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6508377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fr-CH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2209800"/>
            <a:ext cx="6508377" cy="3916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H"/>
              <a:t>Cliquez pour modifier les styles du texte du masque</a:t>
            </a:r>
          </a:p>
          <a:p>
            <a:pPr lvl="1"/>
            <a:r>
              <a:rPr lang="fr-CH"/>
              <a:t>Deuxième niveau</a:t>
            </a:r>
          </a:p>
          <a:p>
            <a:pPr lvl="2"/>
            <a:r>
              <a:rPr lang="fr-CH"/>
              <a:t>Troisième niveau</a:t>
            </a:r>
          </a:p>
          <a:p>
            <a:pPr lvl="3"/>
            <a:r>
              <a:rPr lang="fr-CH"/>
              <a:t>Quatrième niveau</a:t>
            </a:r>
          </a:p>
          <a:p>
            <a:pPr lvl="4"/>
            <a:r>
              <a:rPr lang="fr-CH"/>
              <a:t>Cinquième niveau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98659" y="6356350"/>
            <a:ext cx="1752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rgbClr val="990000"/>
                </a:solidFill>
              </a:defRPr>
            </a:lvl1pPr>
          </a:lstStyle>
          <a:p>
            <a:fld id="{4C1AE4F4-8BC4-2346-94C9-54FB564C82F7}" type="datetimeFigureOut">
              <a:rPr lang="fr-FR" smtClean="0"/>
              <a:pPr/>
              <a:t>29/11/2021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4812" y="6356350"/>
            <a:ext cx="6007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56494" y="361016"/>
            <a:ext cx="5065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200" b="1">
                <a:solidFill>
                  <a:schemeClr val="bg1"/>
                </a:solidFill>
              </a:defRPr>
            </a:lvl1pPr>
          </a:lstStyle>
          <a:p>
            <a:fld id="{75760D3C-18D3-5044-986C-2D27923AB85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692" r:id="rId2"/>
    <p:sldLayoutId id="2147483703" r:id="rId3"/>
    <p:sldLayoutId id="2147483704" r:id="rId4"/>
    <p:sldLayoutId id="2147483674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685" r:id="rId11"/>
    <p:sldLayoutId id="2147483694" r:id="rId12"/>
    <p:sldLayoutId id="2147483695" r:id="rId13"/>
    <p:sldLayoutId id="2147483696" r:id="rId14"/>
    <p:sldLayoutId id="2147483697" r:id="rId15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1800"/>
        </a:spcBef>
        <a:buClr>
          <a:schemeClr val="accent1"/>
        </a:buClr>
        <a:buSzPct val="100000"/>
        <a:buFont typeface="Wingdings 2" pitchFamily="18" charset="2"/>
        <a:buChar char="¡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tiff"/><Relationship Id="rId3" Type="http://schemas.openxmlformats.org/officeDocument/2006/relationships/hyperlink" Target="https://paroissemartigny.ch/" TargetMode="External"/><Relationship Id="rId7" Type="http://schemas.openxmlformats.org/officeDocument/2006/relationships/image" Target="../media/image11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6" Type="http://schemas.openxmlformats.org/officeDocument/2006/relationships/hyperlink" Target="https://paroisse.saint-augustin.ch/" TargetMode="External"/><Relationship Id="rId5" Type="http://schemas.openxmlformats.org/officeDocument/2006/relationships/image" Target="../media/image10.png"/><Relationship Id="rId10" Type="http://schemas.openxmlformats.org/officeDocument/2006/relationships/image" Target="../media/image14.tiff"/><Relationship Id="rId4" Type="http://schemas.openxmlformats.org/officeDocument/2006/relationships/image" Target="../media/image9.tiff"/><Relationship Id="rId9" Type="http://schemas.openxmlformats.org/officeDocument/2006/relationships/image" Target="../media/image13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7" Type="http://schemas.openxmlformats.org/officeDocument/2006/relationships/image" Target="../media/image19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8.tiff"/><Relationship Id="rId5" Type="http://schemas.openxmlformats.org/officeDocument/2006/relationships/image" Target="../media/image17.tiff"/><Relationship Id="rId4" Type="http://schemas.openxmlformats.org/officeDocument/2006/relationships/image" Target="../media/image16.tif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2.tiff"/><Relationship Id="rId5" Type="http://schemas.openxmlformats.org/officeDocument/2006/relationships/image" Target="../media/image21.tiff"/><Relationship Id="rId4" Type="http://schemas.openxmlformats.org/officeDocument/2006/relationships/image" Target="../media/image20.tif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tiff"/><Relationship Id="rId3" Type="http://schemas.openxmlformats.org/officeDocument/2006/relationships/image" Target="../media/image24.tiff"/><Relationship Id="rId7" Type="http://schemas.openxmlformats.org/officeDocument/2006/relationships/image" Target="../media/image28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7.tiff"/><Relationship Id="rId5" Type="http://schemas.openxmlformats.org/officeDocument/2006/relationships/image" Target="../media/image26.tiff"/><Relationship Id="rId4" Type="http://schemas.openxmlformats.org/officeDocument/2006/relationships/image" Target="../media/image25.tiff"/><Relationship Id="rId9" Type="http://schemas.openxmlformats.org/officeDocument/2006/relationships/image" Target="../media/image30.tif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tiff"/><Relationship Id="rId5" Type="http://schemas.openxmlformats.org/officeDocument/2006/relationships/image" Target="../media/image33.tiff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contenu 2">
            <a:extLst>
              <a:ext uri="{FF2B5EF4-FFF2-40B4-BE49-F238E27FC236}">
                <a16:creationId xmlns:a16="http://schemas.microsoft.com/office/drawing/2014/main" id="{62884CE2-EFE2-F245-8AE2-2C2D85C423F3}"/>
              </a:ext>
            </a:extLst>
          </p:cNvPr>
          <p:cNvSpPr txBox="1">
            <a:spLocks/>
          </p:cNvSpPr>
          <p:nvPr/>
        </p:nvSpPr>
        <p:spPr>
          <a:xfrm>
            <a:off x="2874762" y="1600430"/>
            <a:ext cx="5761037" cy="461665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itchFamily="18" charset="2"/>
              <a:buNone/>
            </a:pPr>
            <a:r>
              <a:rPr lang="fr-CH" sz="2400" b="1" dirty="0"/>
              <a:t>Introduction</a:t>
            </a:r>
            <a:endParaRPr lang="fr-CH" sz="1800" i="1" dirty="0"/>
          </a:p>
        </p:txBody>
      </p:sp>
      <p:sp>
        <p:nvSpPr>
          <p:cNvPr id="17" name="Espace réservé du contenu 2">
            <a:extLst>
              <a:ext uri="{FF2B5EF4-FFF2-40B4-BE49-F238E27FC236}">
                <a16:creationId xmlns:a16="http://schemas.microsoft.com/office/drawing/2014/main" id="{CC310F92-0D27-5248-BB07-DC0743161AD2}"/>
              </a:ext>
            </a:extLst>
          </p:cNvPr>
          <p:cNvSpPr txBox="1">
            <a:spLocks/>
          </p:cNvSpPr>
          <p:nvPr/>
        </p:nvSpPr>
        <p:spPr>
          <a:xfrm>
            <a:off x="2874762" y="2463525"/>
            <a:ext cx="5760000" cy="1523494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CH" dirty="0"/>
              <a:t>Pourquoi le choix du numérique?</a:t>
            </a:r>
            <a:br>
              <a:rPr lang="fr-CH" sz="3400" dirty="0"/>
            </a:br>
            <a:r>
              <a:rPr lang="fr-CH" sz="1800" i="1" dirty="0"/>
              <a:t>pour L’Essentiel, secteur de Martigny</a:t>
            </a:r>
          </a:p>
          <a:p>
            <a:pPr marL="0" indent="0">
              <a:buNone/>
            </a:pPr>
            <a:r>
              <a:rPr lang="fr-CH" sz="1800" b="0" i="1" dirty="0"/>
              <a:t>par Jean-Pascal </a:t>
            </a:r>
            <a:r>
              <a:rPr lang="fr-CH" sz="1800" b="0" i="1" dirty="0" err="1"/>
              <a:t>Genoud</a:t>
            </a:r>
            <a:r>
              <a:rPr lang="fr-CH" sz="1800" b="0" i="1" dirty="0"/>
              <a:t>, curé </a:t>
            </a:r>
            <a:br>
              <a:rPr lang="fr-CH" sz="1800" b="0" i="1" dirty="0"/>
            </a:br>
            <a:r>
              <a:rPr lang="fr-CH" sz="1800" b="0" i="1" dirty="0"/>
              <a:t>et Pascal </a:t>
            </a:r>
            <a:r>
              <a:rPr lang="fr-CH" sz="1800" b="0" i="1" dirty="0" err="1"/>
              <a:t>Tornay</a:t>
            </a:r>
            <a:r>
              <a:rPr lang="fr-CH" sz="1800" b="0" i="1"/>
              <a:t>, diacre</a:t>
            </a:r>
            <a:endParaRPr lang="fr-CH" sz="1800" i="1" dirty="0"/>
          </a:p>
        </p:txBody>
      </p:sp>
      <p:pic>
        <p:nvPicPr>
          <p:cNvPr id="18" name="Picture 4" descr="Pascal Tornay: «L&amp;#39;Eglise doit apprendre à écouter les pauvres» – Portail  catholique suisse">
            <a:extLst>
              <a:ext uri="{FF2B5EF4-FFF2-40B4-BE49-F238E27FC236}">
                <a16:creationId xmlns:a16="http://schemas.microsoft.com/office/drawing/2014/main" id="{12C01631-D751-0C4D-A0B9-2AA700C56C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68" r="25114"/>
          <a:stretch/>
        </p:blipFill>
        <p:spPr bwMode="auto">
          <a:xfrm>
            <a:off x="1543771" y="2495923"/>
            <a:ext cx="998707" cy="1458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Paroisse de Martigny (Suisse)">
            <a:extLst>
              <a:ext uri="{FF2B5EF4-FFF2-40B4-BE49-F238E27FC236}">
                <a16:creationId xmlns:a16="http://schemas.microsoft.com/office/drawing/2014/main" id="{74D01E12-F283-F24B-8706-15434C148B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09"/>
          <a:stretch/>
        </p:blipFill>
        <p:spPr bwMode="auto">
          <a:xfrm>
            <a:off x="413952" y="2495923"/>
            <a:ext cx="999193" cy="1458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Espace réservé du contenu 2">
            <a:extLst>
              <a:ext uri="{FF2B5EF4-FFF2-40B4-BE49-F238E27FC236}">
                <a16:creationId xmlns:a16="http://schemas.microsoft.com/office/drawing/2014/main" id="{1877B53A-E64E-9B47-A725-3199ED0B9F33}"/>
              </a:ext>
            </a:extLst>
          </p:cNvPr>
          <p:cNvSpPr txBox="1">
            <a:spLocks/>
          </p:cNvSpPr>
          <p:nvPr/>
        </p:nvSpPr>
        <p:spPr>
          <a:xfrm>
            <a:off x="2874762" y="4591729"/>
            <a:ext cx="6024968" cy="738664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itchFamily="18" charset="2"/>
              <a:buNone/>
            </a:pPr>
            <a:r>
              <a:rPr lang="fr-CH" dirty="0"/>
              <a:t>Présentation de L ’Essentiel numérique</a:t>
            </a:r>
            <a:br>
              <a:rPr lang="fr-CH" sz="3400" b="0" dirty="0"/>
            </a:br>
            <a:r>
              <a:rPr lang="fr-CH" sz="1800" b="0" i="1" dirty="0"/>
              <a:t>par Chantal </a:t>
            </a:r>
            <a:r>
              <a:rPr lang="fr-CH" sz="1800" b="0" i="1" dirty="0" err="1"/>
              <a:t>Salamin</a:t>
            </a:r>
            <a:r>
              <a:rPr lang="fr-CH" sz="1800" b="0" i="1" dirty="0"/>
              <a:t>, webmaster</a:t>
            </a:r>
          </a:p>
        </p:txBody>
      </p:sp>
      <p:pic>
        <p:nvPicPr>
          <p:cNvPr id="21" name="Picture 8" descr="Bulletins paroissiaux: du papier au numérique – Portail catholique suisse">
            <a:extLst>
              <a:ext uri="{FF2B5EF4-FFF2-40B4-BE49-F238E27FC236}">
                <a16:creationId xmlns:a16="http://schemas.microsoft.com/office/drawing/2014/main" id="{22B01B44-E1A9-5647-B046-887975E46A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20" t="-2738" r="29752" b="2738"/>
          <a:stretch/>
        </p:blipFill>
        <p:spPr bwMode="auto">
          <a:xfrm>
            <a:off x="1408879" y="4198902"/>
            <a:ext cx="1133599" cy="1458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Espace réservé du contenu 2">
            <a:extLst>
              <a:ext uri="{FF2B5EF4-FFF2-40B4-BE49-F238E27FC236}">
                <a16:creationId xmlns:a16="http://schemas.microsoft.com/office/drawing/2014/main" id="{2E14E42B-EC7B-7348-BF8B-F21537EFA0B3}"/>
              </a:ext>
            </a:extLst>
          </p:cNvPr>
          <p:cNvSpPr txBox="1">
            <a:spLocks/>
          </p:cNvSpPr>
          <p:nvPr/>
        </p:nvSpPr>
        <p:spPr>
          <a:xfrm>
            <a:off x="2874762" y="6064850"/>
            <a:ext cx="5760000" cy="461665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itchFamily="18" charset="2"/>
              <a:buNone/>
            </a:pPr>
            <a:r>
              <a:rPr lang="fr-CH" dirty="0"/>
              <a:t>Questions et remarques</a:t>
            </a:r>
            <a:endParaRPr lang="fr-CH" sz="1800" i="1" dirty="0"/>
          </a:p>
        </p:txBody>
      </p:sp>
      <p:pic>
        <p:nvPicPr>
          <p:cNvPr id="23" name="Picture 2" descr="ask-question-1-ca45a12e5206bae44014e11cd3ced9f1 | Physique &amp; Réussite">
            <a:extLst>
              <a:ext uri="{FF2B5EF4-FFF2-40B4-BE49-F238E27FC236}">
                <a16:creationId xmlns:a16="http://schemas.microsoft.com/office/drawing/2014/main" id="{C31FE6B5-B075-E047-A572-275B8645C4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4593" y="5763633"/>
            <a:ext cx="1407885" cy="1064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re 1">
            <a:extLst>
              <a:ext uri="{FF2B5EF4-FFF2-40B4-BE49-F238E27FC236}">
                <a16:creationId xmlns:a16="http://schemas.microsoft.com/office/drawing/2014/main" id="{ADEE684E-F111-D24C-B3F3-335C4669572F}"/>
              </a:ext>
            </a:extLst>
          </p:cNvPr>
          <p:cNvSpPr txBox="1">
            <a:spLocks/>
          </p:cNvSpPr>
          <p:nvPr/>
        </p:nvSpPr>
        <p:spPr>
          <a:xfrm>
            <a:off x="2805486" y="281724"/>
            <a:ext cx="6094243" cy="88956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b="1" dirty="0"/>
              <a:t>L’Essentiel numérique</a:t>
            </a:r>
            <a:br>
              <a:rPr lang="fr-FR" sz="2800" b="1" dirty="0"/>
            </a:br>
            <a:r>
              <a:rPr lang="fr-FR" sz="2000" dirty="0"/>
              <a:t>pour Paroisse, Secteur, Unité Pastorale…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18763834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95B0A32F-F440-D64E-A783-7A04412FE4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797" y="1927199"/>
            <a:ext cx="8105589" cy="4376385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fr-FR" b="0" dirty="0">
                <a:solidFill>
                  <a:srgbClr val="990000"/>
                </a:solidFill>
              </a:rPr>
              <a:t>Par une entreprise externe ?</a:t>
            </a:r>
            <a:r>
              <a:rPr lang="fr-FR" b="0" dirty="0"/>
              <a:t> Impossible !</a:t>
            </a:r>
          </a:p>
          <a:p>
            <a:pPr>
              <a:lnSpc>
                <a:spcPct val="150000"/>
              </a:lnSpc>
            </a:pPr>
            <a:r>
              <a:rPr lang="fr-FR" b="0" dirty="0">
                <a:solidFill>
                  <a:srgbClr val="990000"/>
                </a:solidFill>
              </a:rPr>
              <a:t>Fait maison</a:t>
            </a:r>
            <a:r>
              <a:rPr lang="fr-FR" b="0" dirty="0"/>
              <a:t> s’appuyant sur une vaste communauté de développeurs et utilisateurs (</a:t>
            </a:r>
            <a:r>
              <a:rPr lang="fr-FR" b="0" dirty="0" err="1"/>
              <a:t>Wordpress</a:t>
            </a:r>
            <a:r>
              <a:rPr lang="fr-FR" b="0" dirty="0"/>
              <a:t> – </a:t>
            </a:r>
            <a:r>
              <a:rPr lang="fr-FR" b="0" dirty="0" err="1"/>
              <a:t>Woocommerce</a:t>
            </a:r>
            <a:r>
              <a:rPr lang="fr-FR" b="0" dirty="0"/>
              <a:t>)</a:t>
            </a:r>
            <a:br>
              <a:rPr lang="fr-FR" b="0" dirty="0"/>
            </a:br>
            <a:r>
              <a:rPr lang="fr-FR" b="0" dirty="0"/>
              <a:t>	</a:t>
            </a:r>
            <a:r>
              <a:rPr lang="fr-FR" b="0" dirty="0">
                <a:solidFill>
                  <a:srgbClr val="990000"/>
                </a:solidFill>
              </a:rPr>
              <a:t>=&gt;</a:t>
            </a:r>
            <a:r>
              <a:rPr lang="fr-FR" b="0" dirty="0"/>
              <a:t> flexibilité</a:t>
            </a:r>
            <a:br>
              <a:rPr lang="fr-FR" b="0" dirty="0"/>
            </a:br>
            <a:r>
              <a:rPr lang="fr-FR" b="0" dirty="0"/>
              <a:t>	</a:t>
            </a:r>
            <a:r>
              <a:rPr lang="fr-FR" b="0" dirty="0">
                <a:solidFill>
                  <a:srgbClr val="990000"/>
                </a:solidFill>
              </a:rPr>
              <a:t>=&gt;</a:t>
            </a:r>
            <a:r>
              <a:rPr lang="fr-FR" b="0" dirty="0"/>
              <a:t> autonomie</a:t>
            </a:r>
            <a:br>
              <a:rPr lang="fr-FR" b="0" dirty="0"/>
            </a:br>
            <a:r>
              <a:rPr lang="fr-FR" b="0" dirty="0"/>
              <a:t>	</a:t>
            </a:r>
            <a:r>
              <a:rPr lang="fr-FR" b="0" dirty="0">
                <a:solidFill>
                  <a:srgbClr val="990000"/>
                </a:solidFill>
              </a:rPr>
              <a:t>=&gt;</a:t>
            </a:r>
            <a:r>
              <a:rPr lang="fr-FR" b="0" dirty="0"/>
              <a:t> savoir-faire</a:t>
            </a:r>
          </a:p>
          <a:p>
            <a:pPr>
              <a:lnSpc>
                <a:spcPct val="150000"/>
              </a:lnSpc>
            </a:pPr>
            <a:r>
              <a:rPr lang="fr-CH" b="0" dirty="0">
                <a:solidFill>
                  <a:srgbClr val="990000"/>
                </a:solidFill>
              </a:rPr>
              <a:t>Bien mieux et plus qu’un PDF !</a:t>
            </a:r>
            <a:endParaRPr lang="fr-FR" b="0" dirty="0">
              <a:solidFill>
                <a:srgbClr val="990000"/>
              </a:solidFill>
            </a:endParaRPr>
          </a:p>
          <a:p>
            <a:pPr marL="228600" lvl="1" indent="0">
              <a:lnSpc>
                <a:spcPct val="150000"/>
              </a:lnSpc>
              <a:buNone/>
            </a:pPr>
            <a:endParaRPr lang="fr-FR" dirty="0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5DA5843B-63BD-974E-8CDB-77D1B0E04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Quelle solution?</a:t>
            </a:r>
          </a:p>
        </p:txBody>
      </p:sp>
    </p:spTree>
    <p:extLst>
      <p:ext uri="{BB962C8B-B14F-4D97-AF65-F5344CB8AC3E}">
        <p14:creationId xmlns:p14="http://schemas.microsoft.com/office/powerpoint/2010/main" val="10662830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5DA5843B-63BD-974E-8CDB-77D1B0E04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439847"/>
            <a:ext cx="6754907" cy="665053"/>
          </a:xfrm>
        </p:spPr>
        <p:txBody>
          <a:bodyPr/>
          <a:lstStyle/>
          <a:p>
            <a:r>
              <a:rPr lang="fr-FR" dirty="0"/>
              <a:t>Grandes étapes</a:t>
            </a:r>
          </a:p>
        </p:txBody>
      </p:sp>
      <p:sp>
        <p:nvSpPr>
          <p:cNvPr id="7" name="Espace réservé du contenu 1">
            <a:extLst>
              <a:ext uri="{FF2B5EF4-FFF2-40B4-BE49-F238E27FC236}">
                <a16:creationId xmlns:a16="http://schemas.microsoft.com/office/drawing/2014/main" id="{473967AE-08DB-E94B-8E78-F3ABC1CC12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8000" y="1513913"/>
            <a:ext cx="8662448" cy="5271871"/>
          </a:xfrm>
        </p:spPr>
        <p:txBody>
          <a:bodyPr>
            <a:noAutofit/>
          </a:bodyPr>
          <a:lstStyle/>
          <a:p>
            <a:pPr>
              <a:lnSpc>
                <a:spcPts val="2360"/>
              </a:lnSpc>
              <a:spcBef>
                <a:spcPts val="800"/>
              </a:spcBef>
            </a:pPr>
            <a:r>
              <a:rPr lang="fr-FR" sz="1800" dirty="0"/>
              <a:t>Etude détaillée </a:t>
            </a:r>
            <a:r>
              <a:rPr lang="fr-FR" sz="1800" b="0" dirty="0"/>
              <a:t>des fonctionnalités selon types d’utilisateurs (visiteurs, abonnés, administrateurs) et de leur faisabilité</a:t>
            </a:r>
          </a:p>
          <a:p>
            <a:pPr>
              <a:lnSpc>
                <a:spcPts val="2360"/>
              </a:lnSpc>
              <a:spcBef>
                <a:spcPts val="800"/>
              </a:spcBef>
            </a:pPr>
            <a:r>
              <a:rPr lang="fr-CH" sz="1800" dirty="0"/>
              <a:t>Boite à outils pour sites de «paroisse» </a:t>
            </a:r>
            <a:r>
              <a:rPr lang="fr-CH" sz="1800" b="0" dirty="0"/>
              <a:t>=&gt; extension </a:t>
            </a:r>
            <a:r>
              <a:rPr lang="fr-CH" sz="1800" b="0" dirty="0" err="1"/>
              <a:t>Wordpress</a:t>
            </a:r>
            <a:br>
              <a:rPr lang="fr-CH" sz="1800" b="0" dirty="0"/>
            </a:br>
            <a:r>
              <a:rPr lang="fr-CH" sz="1800" b="0" dirty="0"/>
              <a:t>avec documentation détaillée et site démonstration</a:t>
            </a:r>
          </a:p>
          <a:p>
            <a:pPr>
              <a:lnSpc>
                <a:spcPts val="2360"/>
              </a:lnSpc>
              <a:spcBef>
                <a:spcPts val="800"/>
              </a:spcBef>
            </a:pPr>
            <a:r>
              <a:rPr lang="fr-CH" sz="1800" dirty="0"/>
              <a:t>Une plateforme web </a:t>
            </a:r>
            <a:r>
              <a:rPr lang="fr-CH" sz="1800" b="0" dirty="0" err="1"/>
              <a:t>presse.saint-augustin.ch</a:t>
            </a:r>
            <a:endParaRPr lang="fr-CH" sz="1800" b="0" dirty="0"/>
          </a:p>
          <a:p>
            <a:pPr>
              <a:lnSpc>
                <a:spcPts val="2360"/>
              </a:lnSpc>
              <a:spcBef>
                <a:spcPts val="800"/>
              </a:spcBef>
            </a:pPr>
            <a:r>
              <a:rPr lang="fr-CH" sz="1800" dirty="0"/>
              <a:t>Affichage des articles </a:t>
            </a:r>
            <a:r>
              <a:rPr lang="fr-CH" sz="1800" b="0" dirty="0"/>
              <a:t>selon divers filtres: connecté ou non, abonné ou non, locaux ou romand, par région, par types d’articles</a:t>
            </a:r>
          </a:p>
          <a:p>
            <a:pPr>
              <a:lnSpc>
                <a:spcPts val="2360"/>
              </a:lnSpc>
              <a:spcBef>
                <a:spcPts val="800"/>
              </a:spcBef>
            </a:pPr>
            <a:r>
              <a:rPr lang="fr-CH" sz="1800" dirty="0"/>
              <a:t>Gestion des différents magazines </a:t>
            </a:r>
            <a:r>
              <a:rPr lang="fr-CH" sz="1800" b="0" dirty="0"/>
              <a:t>(papier seulement avec ou sans paiement en ligne, magazine numérique) ainsi que leurs données</a:t>
            </a:r>
          </a:p>
          <a:p>
            <a:pPr>
              <a:lnSpc>
                <a:spcPts val="2360"/>
              </a:lnSpc>
              <a:spcBef>
                <a:spcPts val="800"/>
              </a:spcBef>
            </a:pPr>
            <a:r>
              <a:rPr lang="fr-CH" sz="1800" dirty="0"/>
              <a:t>«Transfert» des articles </a:t>
            </a:r>
            <a:r>
              <a:rPr lang="fr-CH" sz="1800" b="0" dirty="0"/>
              <a:t>du papier vers le web</a:t>
            </a:r>
          </a:p>
          <a:p>
            <a:pPr>
              <a:lnSpc>
                <a:spcPts val="2360"/>
              </a:lnSpc>
              <a:spcBef>
                <a:spcPts val="800"/>
              </a:spcBef>
            </a:pPr>
            <a:r>
              <a:rPr lang="fr-CH" sz="1800" dirty="0"/>
              <a:t>Gestion des abonnements </a:t>
            </a:r>
            <a:r>
              <a:rPr lang="fr-CH" sz="1800" b="0" dirty="0"/>
              <a:t>(contrôle abonnés papiers + accès abonné)</a:t>
            </a:r>
          </a:p>
          <a:p>
            <a:pPr>
              <a:lnSpc>
                <a:spcPts val="2360"/>
              </a:lnSpc>
              <a:spcBef>
                <a:spcPts val="800"/>
              </a:spcBef>
            </a:pPr>
            <a:r>
              <a:rPr lang="fr-CH" sz="1800" dirty="0"/>
              <a:t>Paiement en ligne</a:t>
            </a:r>
            <a:r>
              <a:rPr lang="fr-CH" sz="1800" b="0" dirty="0"/>
              <a:t>: carte de crédits via </a:t>
            </a:r>
            <a:r>
              <a:rPr lang="fr-CH" sz="1800" b="0" dirty="0" err="1"/>
              <a:t>Stripe</a:t>
            </a:r>
            <a:r>
              <a:rPr lang="fr-CH" sz="1800" b="0" dirty="0"/>
              <a:t>/</a:t>
            </a:r>
            <a:r>
              <a:rPr lang="fr-CH" sz="1800" b="0" dirty="0" err="1"/>
              <a:t>Twint</a:t>
            </a:r>
            <a:r>
              <a:rPr lang="fr-CH" sz="1800" b="0" dirty="0"/>
              <a:t> sur compte «Paroisse»</a:t>
            </a:r>
          </a:p>
          <a:p>
            <a:pPr>
              <a:lnSpc>
                <a:spcPts val="2360"/>
              </a:lnSpc>
              <a:spcBef>
                <a:spcPts val="800"/>
              </a:spcBef>
            </a:pPr>
            <a:r>
              <a:rPr lang="fr-CH" sz="1800" b="0" dirty="0"/>
              <a:t>Calibrage d’</a:t>
            </a:r>
            <a:r>
              <a:rPr lang="fr-CH" sz="1800" dirty="0"/>
              <a:t>envoi d’emails</a:t>
            </a:r>
            <a:r>
              <a:rPr lang="fr-CH" sz="1800" b="0" dirty="0"/>
              <a:t> vers les abonnés et les différents services administrant les abonnés</a:t>
            </a:r>
          </a:p>
        </p:txBody>
      </p:sp>
    </p:spTree>
    <p:extLst>
      <p:ext uri="{BB962C8B-B14F-4D97-AF65-F5344CB8AC3E}">
        <p14:creationId xmlns:p14="http://schemas.microsoft.com/office/powerpoint/2010/main" val="12093025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5DA5843B-63BD-974E-8CDB-77D1B0E04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Pourquoi L’Essentiel numérique à Martigny ?</a:t>
            </a:r>
          </a:p>
        </p:txBody>
      </p:sp>
      <p:pic>
        <p:nvPicPr>
          <p:cNvPr id="8" name="Picture 4" descr="Pascal Tornay: «L&amp;#39;Eglise doit apprendre à écouter les pauvres» – Portail  catholique suisse">
            <a:extLst>
              <a:ext uri="{FF2B5EF4-FFF2-40B4-BE49-F238E27FC236}">
                <a16:creationId xmlns:a16="http://schemas.microsoft.com/office/drawing/2014/main" id="{FF5E41B5-41F6-6241-9EA6-F65E929921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68" r="25114"/>
          <a:stretch/>
        </p:blipFill>
        <p:spPr bwMode="auto">
          <a:xfrm>
            <a:off x="5625032" y="1945081"/>
            <a:ext cx="1979370" cy="2864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Paroisse de Martigny (Suisse)">
            <a:extLst>
              <a:ext uri="{FF2B5EF4-FFF2-40B4-BE49-F238E27FC236}">
                <a16:creationId xmlns:a16="http://schemas.microsoft.com/office/drawing/2014/main" id="{2A33E13E-3265-A94E-8E67-2CF8736C09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09"/>
          <a:stretch/>
        </p:blipFill>
        <p:spPr bwMode="auto">
          <a:xfrm>
            <a:off x="1538636" y="1996601"/>
            <a:ext cx="1980333" cy="2864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28E7D93-F06C-D64B-B406-34A03ADB0CCC}"/>
              </a:ext>
            </a:extLst>
          </p:cNvPr>
          <p:cNvSpPr/>
          <p:nvPr/>
        </p:nvSpPr>
        <p:spPr>
          <a:xfrm>
            <a:off x="4679031" y="5040057"/>
            <a:ext cx="3871372" cy="12003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 defTabSz="914400">
              <a:spcBef>
                <a:spcPts val="1800"/>
              </a:spcBef>
              <a:buClr>
                <a:schemeClr val="accent1"/>
              </a:buClr>
              <a:buSzPct val="100000"/>
            </a:pPr>
            <a:r>
              <a:rPr lang="fr-FR" sz="2400" b="1" dirty="0"/>
              <a:t>Pascal </a:t>
            </a:r>
            <a:r>
              <a:rPr lang="fr-FR" sz="2400" b="1" dirty="0" err="1"/>
              <a:t>Tornay</a:t>
            </a:r>
            <a:r>
              <a:rPr lang="fr-FR" sz="2400" b="1" dirty="0"/>
              <a:t>, diacre</a:t>
            </a:r>
            <a:br>
              <a:rPr lang="fr-FR" sz="2400" b="1" dirty="0"/>
            </a:br>
            <a:r>
              <a:rPr lang="fr-FR" sz="2400" b="1" dirty="0"/>
              <a:t>et responsable de L’Essentiel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A29130E-9C16-0141-82FC-EF89AA96A9A1}"/>
              </a:ext>
            </a:extLst>
          </p:cNvPr>
          <p:cNvSpPr/>
          <p:nvPr/>
        </p:nvSpPr>
        <p:spPr>
          <a:xfrm>
            <a:off x="807659" y="5054863"/>
            <a:ext cx="3871372" cy="12003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fr-FR" sz="2400" b="1" dirty="0"/>
              <a:t>Jean-Pascal</a:t>
            </a:r>
            <a:r>
              <a:rPr lang="fr-FR" sz="2400" dirty="0"/>
              <a:t> </a:t>
            </a:r>
            <a:r>
              <a:rPr lang="fr-FR" sz="2400" b="1" dirty="0" err="1"/>
              <a:t>Genoud</a:t>
            </a:r>
            <a:r>
              <a:rPr lang="fr-FR" sz="2400" b="1" dirty="0"/>
              <a:t>, curé</a:t>
            </a:r>
          </a:p>
        </p:txBody>
      </p:sp>
      <p:pic>
        <p:nvPicPr>
          <p:cNvPr id="4" name="Graphique 3" descr="Jouer avec un remplissage uni">
            <a:extLst>
              <a:ext uri="{FF2B5EF4-FFF2-40B4-BE49-F238E27FC236}">
                <a16:creationId xmlns:a16="http://schemas.microsoft.com/office/drawing/2014/main" id="{9BF6E4DC-D126-6C48-895E-9BDBE9D55E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88752" y="6070922"/>
            <a:ext cx="755248" cy="755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8259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e 35">
            <a:extLst>
              <a:ext uri="{FF2B5EF4-FFF2-40B4-BE49-F238E27FC236}">
                <a16:creationId xmlns:a16="http://schemas.microsoft.com/office/drawing/2014/main" id="{F4C1DF12-001D-054C-B52A-49A7B2F20BCF}"/>
              </a:ext>
            </a:extLst>
          </p:cNvPr>
          <p:cNvGrpSpPr/>
          <p:nvPr/>
        </p:nvGrpSpPr>
        <p:grpSpPr>
          <a:xfrm>
            <a:off x="136183" y="2303450"/>
            <a:ext cx="3235874" cy="4404074"/>
            <a:chOff x="136183" y="1853596"/>
            <a:chExt cx="3235874" cy="4404074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6C2C18DA-62E4-C045-9B58-E7694F7E6DD6}"/>
                </a:ext>
              </a:extLst>
            </p:cNvPr>
            <p:cNvGrpSpPr/>
            <p:nvPr/>
          </p:nvGrpSpPr>
          <p:grpSpPr>
            <a:xfrm>
              <a:off x="590291" y="1853596"/>
              <a:ext cx="2327659" cy="2578787"/>
              <a:chOff x="485096" y="1366708"/>
              <a:chExt cx="2327659" cy="2578787"/>
            </a:xfrm>
          </p:grpSpPr>
          <p:pic>
            <p:nvPicPr>
              <p:cNvPr id="20" name="Image 19">
                <a:hlinkClick r:id="rId3"/>
                <a:extLst>
                  <a:ext uri="{FF2B5EF4-FFF2-40B4-BE49-F238E27FC236}">
                    <a16:creationId xmlns:a16="http://schemas.microsoft.com/office/drawing/2014/main" id="{7E825383-3D4C-2F4A-A03A-794D8EDD95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85096" y="2282042"/>
                <a:ext cx="2327659" cy="1663453"/>
              </a:xfrm>
              <a:prstGeom prst="rect">
                <a:avLst/>
              </a:prstGeom>
            </p:spPr>
          </p:pic>
          <p:pic>
            <p:nvPicPr>
              <p:cNvPr id="12" name="Image 11">
                <a:extLst>
                  <a:ext uri="{FF2B5EF4-FFF2-40B4-BE49-F238E27FC236}">
                    <a16:creationId xmlns:a16="http://schemas.microsoft.com/office/drawing/2014/main" id="{02B9E6F8-53E2-3549-83B9-733CFB8172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62769" y="1785656"/>
                <a:ext cx="1557860" cy="740444"/>
              </a:xfrm>
              <a:prstGeom prst="rect">
                <a:avLst/>
              </a:prstGeom>
            </p:spPr>
          </p:pic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18B66015-DF2B-1C4B-9B0F-5BEB8D974156}"/>
                  </a:ext>
                </a:extLst>
              </p:cNvPr>
              <p:cNvSpPr txBox="1"/>
              <p:nvPr/>
            </p:nvSpPr>
            <p:spPr>
              <a:xfrm>
                <a:off x="663705" y="1366708"/>
                <a:ext cx="1955985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fr-FR" b="1" dirty="0"/>
                  <a:t>Site de paroisse</a:t>
                </a:r>
                <a:br>
                  <a:rPr lang="fr-FR" b="1" dirty="0"/>
                </a:br>
                <a:r>
                  <a:rPr lang="fr-FR" sz="1400" b="1" dirty="0" err="1"/>
                  <a:t>paroissemartigny.ch</a:t>
                </a:r>
                <a:endParaRPr lang="fr-FR" b="1" dirty="0"/>
              </a:p>
            </p:txBody>
          </p:sp>
        </p:grpSp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52F19B2E-4AED-6848-9EC7-4298C6CB6D90}"/>
                </a:ext>
              </a:extLst>
            </p:cNvPr>
            <p:cNvGrpSpPr/>
            <p:nvPr/>
          </p:nvGrpSpPr>
          <p:grpSpPr>
            <a:xfrm>
              <a:off x="136183" y="4611674"/>
              <a:ext cx="3235874" cy="1645996"/>
              <a:chOff x="65466" y="3237407"/>
              <a:chExt cx="3377311" cy="1935694"/>
            </a:xfrm>
          </p:grpSpPr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23FB95F5-B49C-0642-9082-306D2B4AC380}"/>
                  </a:ext>
                </a:extLst>
              </p:cNvPr>
              <p:cNvSpPr txBox="1"/>
              <p:nvPr/>
            </p:nvSpPr>
            <p:spPr>
              <a:xfrm>
                <a:off x="477406" y="3237407"/>
                <a:ext cx="2553438" cy="6876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fr-FR" b="1" dirty="0"/>
                  <a:t>Site démo</a:t>
                </a:r>
                <a:br>
                  <a:rPr lang="fr-FR" b="1" dirty="0"/>
                </a:br>
                <a:r>
                  <a:rPr lang="fr-FR" sz="1400" b="1" dirty="0" err="1"/>
                  <a:t>paroisse.saint-augustin.ch</a:t>
                </a:r>
                <a:endParaRPr lang="fr-FR" b="1" dirty="0"/>
              </a:p>
            </p:txBody>
          </p:sp>
          <p:pic>
            <p:nvPicPr>
              <p:cNvPr id="18" name="Image 17">
                <a:hlinkClick r:id="rId6"/>
                <a:extLst>
                  <a:ext uri="{FF2B5EF4-FFF2-40B4-BE49-F238E27FC236}">
                    <a16:creationId xmlns:a16="http://schemas.microsoft.com/office/drawing/2014/main" id="{837B37AD-E7DB-F24A-BB07-71DDB2029D5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5466" y="3874135"/>
                <a:ext cx="3377311" cy="1298966"/>
              </a:xfrm>
              <a:prstGeom prst="rect">
                <a:avLst/>
              </a:prstGeom>
              <a:ln>
                <a:solidFill>
                  <a:schemeClr val="accent6"/>
                </a:solidFill>
              </a:ln>
            </p:spPr>
          </p:pic>
        </p:grp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5B1470D9-8F60-D84E-A4C1-42790218E72A}"/>
              </a:ext>
            </a:extLst>
          </p:cNvPr>
          <p:cNvGrpSpPr/>
          <p:nvPr/>
        </p:nvGrpSpPr>
        <p:grpSpPr>
          <a:xfrm>
            <a:off x="1025048" y="1214377"/>
            <a:ext cx="5189850" cy="1690840"/>
            <a:chOff x="1025048" y="1427124"/>
            <a:chExt cx="5189850" cy="1690840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6FF90D27-129B-534C-AAD1-007ED434DE7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372057" y="1427124"/>
              <a:ext cx="2842841" cy="1690840"/>
            </a:xfrm>
            <a:prstGeom prst="rect">
              <a:avLst/>
            </a:prstGeom>
            <a:ln>
              <a:solidFill>
                <a:schemeClr val="accent6"/>
              </a:solidFill>
            </a:ln>
          </p:spPr>
        </p:pic>
        <p:sp>
          <p:nvSpPr>
            <p:cNvPr id="24" name="Flèche vers le bas 23">
              <a:extLst>
                <a:ext uri="{FF2B5EF4-FFF2-40B4-BE49-F238E27FC236}">
                  <a16:creationId xmlns:a16="http://schemas.microsoft.com/office/drawing/2014/main" id="{EB24A78A-FAD2-994A-83B7-96C7D7530447}"/>
                </a:ext>
              </a:extLst>
            </p:cNvPr>
            <p:cNvSpPr/>
            <p:nvPr/>
          </p:nvSpPr>
          <p:spPr>
            <a:xfrm rot="13684267">
              <a:off x="2959774" y="2203895"/>
              <a:ext cx="390750" cy="951476"/>
            </a:xfrm>
            <a:prstGeom prst="downArrow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92639BE3-7537-3642-898C-37DEF78A9ED7}"/>
                </a:ext>
              </a:extLst>
            </p:cNvPr>
            <p:cNvSpPr/>
            <p:nvPr/>
          </p:nvSpPr>
          <p:spPr>
            <a:xfrm>
              <a:off x="1025048" y="1590860"/>
              <a:ext cx="2168710" cy="694022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>
                  <a:solidFill>
                    <a:srgbClr val="7030A0"/>
                  </a:solidFill>
                </a:rPr>
                <a:t>Entrée depuis le site de «paroisse»</a:t>
              </a:r>
            </a:p>
          </p:txBody>
        </p:sp>
      </p:grp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1884EDA5-88F8-594E-A9F2-B010AC0377E1}"/>
              </a:ext>
            </a:extLst>
          </p:cNvPr>
          <p:cNvGrpSpPr/>
          <p:nvPr/>
        </p:nvGrpSpPr>
        <p:grpSpPr>
          <a:xfrm>
            <a:off x="5229974" y="1118969"/>
            <a:ext cx="3712201" cy="3332316"/>
            <a:chOff x="5229974" y="1331716"/>
            <a:chExt cx="3712201" cy="3332316"/>
          </a:xfrm>
        </p:grpSpPr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9DFB60C5-363F-8C40-B97F-7208000C70C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606914" y="2048605"/>
              <a:ext cx="3283195" cy="2615427"/>
            </a:xfrm>
            <a:prstGeom prst="rect">
              <a:avLst/>
            </a:prstGeom>
            <a:ln>
              <a:solidFill>
                <a:schemeClr val="accent6"/>
              </a:solidFill>
            </a:ln>
          </p:spPr>
        </p:pic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E740FE63-F047-E449-8E99-62F309240D9B}"/>
                </a:ext>
              </a:extLst>
            </p:cNvPr>
            <p:cNvSpPr/>
            <p:nvPr/>
          </p:nvSpPr>
          <p:spPr>
            <a:xfrm>
              <a:off x="6486656" y="1331716"/>
              <a:ext cx="2455519" cy="694022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>
                  <a:solidFill>
                    <a:srgbClr val="7030A0"/>
                  </a:solidFill>
                </a:rPr>
                <a:t>Données magazine de la «paroisse»</a:t>
              </a:r>
            </a:p>
          </p:txBody>
        </p:sp>
        <p:sp>
          <p:nvSpPr>
            <p:cNvPr id="25" name="Flèche vers le bas 24">
              <a:extLst>
                <a:ext uri="{FF2B5EF4-FFF2-40B4-BE49-F238E27FC236}">
                  <a16:creationId xmlns:a16="http://schemas.microsoft.com/office/drawing/2014/main" id="{A6E1B761-8C8D-494C-8BF4-2885CD11D0B3}"/>
                </a:ext>
              </a:extLst>
            </p:cNvPr>
            <p:cNvSpPr/>
            <p:nvPr/>
          </p:nvSpPr>
          <p:spPr>
            <a:xfrm rot="14677457">
              <a:off x="5649960" y="1879418"/>
              <a:ext cx="347010" cy="1186981"/>
            </a:xfrm>
            <a:prstGeom prst="downArrow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160935BD-4A65-374B-B216-ECD501339B6E}"/>
              </a:ext>
            </a:extLst>
          </p:cNvPr>
          <p:cNvGrpSpPr/>
          <p:nvPr/>
        </p:nvGrpSpPr>
        <p:grpSpPr>
          <a:xfrm>
            <a:off x="3776931" y="3636306"/>
            <a:ext cx="4496694" cy="2961493"/>
            <a:chOff x="3776931" y="3849053"/>
            <a:chExt cx="4496694" cy="2961493"/>
          </a:xfrm>
        </p:grpSpPr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4C90C9DA-0DC3-FE4C-8615-F05EF4EAEB2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017354" y="4432383"/>
              <a:ext cx="4256271" cy="2378163"/>
            </a:xfrm>
            <a:prstGeom prst="rect">
              <a:avLst/>
            </a:prstGeom>
            <a:ln>
              <a:solidFill>
                <a:schemeClr val="accent6"/>
              </a:solidFill>
            </a:ln>
          </p:spPr>
        </p:pic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E8A38A87-23F3-1F44-ABA1-0A676CEF7F65}"/>
                </a:ext>
              </a:extLst>
            </p:cNvPr>
            <p:cNvSpPr/>
            <p:nvPr/>
          </p:nvSpPr>
          <p:spPr>
            <a:xfrm>
              <a:off x="3776931" y="5980104"/>
              <a:ext cx="1995014" cy="731251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>
                  <a:solidFill>
                    <a:srgbClr val="7030A0"/>
                  </a:solidFill>
                </a:rPr>
                <a:t>Accès à tous les magazines</a:t>
              </a:r>
            </a:p>
          </p:txBody>
        </p:sp>
        <p:sp>
          <p:nvSpPr>
            <p:cNvPr id="32" name="Flèche vers le bas 31">
              <a:extLst>
                <a:ext uri="{FF2B5EF4-FFF2-40B4-BE49-F238E27FC236}">
                  <a16:creationId xmlns:a16="http://schemas.microsoft.com/office/drawing/2014/main" id="{A6E00F28-6564-F14A-A536-8E48EAED30E4}"/>
                </a:ext>
              </a:extLst>
            </p:cNvPr>
            <p:cNvSpPr/>
            <p:nvPr/>
          </p:nvSpPr>
          <p:spPr>
            <a:xfrm rot="2542243">
              <a:off x="5291948" y="3849053"/>
              <a:ext cx="299353" cy="953328"/>
            </a:xfrm>
            <a:prstGeom prst="downArrow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8143ED9A-21E8-D84A-877E-37AFB6FC4569}"/>
              </a:ext>
            </a:extLst>
          </p:cNvPr>
          <p:cNvSpPr/>
          <p:nvPr/>
        </p:nvSpPr>
        <p:spPr>
          <a:xfrm>
            <a:off x="3156501" y="3034946"/>
            <a:ext cx="3235874" cy="392037"/>
          </a:xfrm>
          <a:prstGeom prst="rect">
            <a:avLst/>
          </a:prstGeom>
          <a:solidFill>
            <a:schemeClr val="bg2">
              <a:alpha val="47000"/>
            </a:schemeClr>
          </a:solidFill>
          <a:ln w="25400"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accent6">
                    <a:lumMod val="75000"/>
                  </a:schemeClr>
                </a:solidFill>
                <a:latin typeface="Courier" pitchFamily="2" charset="0"/>
              </a:rPr>
              <a:t>[</a:t>
            </a:r>
            <a:r>
              <a:rPr lang="fr-FR" b="1" dirty="0" err="1">
                <a:solidFill>
                  <a:schemeClr val="accent6">
                    <a:lumMod val="75000"/>
                  </a:schemeClr>
                </a:solidFill>
                <a:latin typeface="Courier" pitchFamily="2" charset="0"/>
              </a:rPr>
              <a:t>saintaugustin</a:t>
            </a:r>
            <a:r>
              <a:rPr lang="fr-FR" b="1" dirty="0">
                <a:solidFill>
                  <a:schemeClr val="accent6">
                    <a:lumMod val="75000"/>
                  </a:schemeClr>
                </a:solidFill>
                <a:latin typeface="Courier" pitchFamily="2" charset="0"/>
              </a:rPr>
              <a:t>-login]</a:t>
            </a:r>
            <a:endParaRPr lang="fr-FR" sz="1600" b="1" dirty="0">
              <a:solidFill>
                <a:schemeClr val="accent6">
                  <a:lumMod val="75000"/>
                </a:schemeClr>
              </a:solidFill>
              <a:latin typeface="Courier" pitchFamily="2" charset="0"/>
            </a:endParaRPr>
          </a:p>
        </p:txBody>
      </p:sp>
      <p:sp>
        <p:nvSpPr>
          <p:cNvPr id="29" name="Titre 2">
            <a:extLst>
              <a:ext uri="{FF2B5EF4-FFF2-40B4-BE49-F238E27FC236}">
                <a16:creationId xmlns:a16="http://schemas.microsoft.com/office/drawing/2014/main" id="{0B2257CF-590C-A447-8C5D-161AEC1BF201}"/>
              </a:ext>
            </a:extLst>
          </p:cNvPr>
          <p:cNvSpPr txBox="1">
            <a:spLocks/>
          </p:cNvSpPr>
          <p:nvPr/>
        </p:nvSpPr>
        <p:spPr>
          <a:xfrm>
            <a:off x="1194546" y="170299"/>
            <a:ext cx="6754907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/>
              <a:t>Depuis site de «paroisse»</a:t>
            </a:r>
          </a:p>
        </p:txBody>
      </p:sp>
    </p:spTree>
    <p:extLst>
      <p:ext uri="{BB962C8B-B14F-4D97-AF65-F5344CB8AC3E}">
        <p14:creationId xmlns:p14="http://schemas.microsoft.com/office/powerpoint/2010/main" val="2850437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6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525AC24-5785-554C-97C2-87CC4BB72C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435" y="798584"/>
            <a:ext cx="5942981" cy="4047375"/>
          </a:xfrm>
          <a:prstGeom prst="rect">
            <a:avLst/>
          </a:prstGeom>
          <a:ln>
            <a:solidFill>
              <a:schemeClr val="accent6"/>
            </a:solidFill>
          </a:ln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4A618E37-7010-AC4D-AB89-4A7A18FF3E43}"/>
              </a:ext>
            </a:extLst>
          </p:cNvPr>
          <p:cNvGrpSpPr/>
          <p:nvPr/>
        </p:nvGrpSpPr>
        <p:grpSpPr>
          <a:xfrm>
            <a:off x="996480" y="1519322"/>
            <a:ext cx="2337121" cy="953328"/>
            <a:chOff x="996480" y="922973"/>
            <a:chExt cx="2337121" cy="953328"/>
          </a:xfrm>
        </p:grpSpPr>
        <p:sp>
          <p:nvSpPr>
            <p:cNvPr id="4" name="Flèche vers le bas 3">
              <a:extLst>
                <a:ext uri="{FF2B5EF4-FFF2-40B4-BE49-F238E27FC236}">
                  <a16:creationId xmlns:a16="http://schemas.microsoft.com/office/drawing/2014/main" id="{F0848062-5FDF-9E49-9FD2-80952C6E9305}"/>
                </a:ext>
              </a:extLst>
            </p:cNvPr>
            <p:cNvSpPr/>
            <p:nvPr/>
          </p:nvSpPr>
          <p:spPr>
            <a:xfrm>
              <a:off x="3034248" y="922973"/>
              <a:ext cx="299353" cy="953328"/>
            </a:xfrm>
            <a:prstGeom prst="downArrow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B2142D1-E770-8A4E-8AC0-FC1F37E73249}"/>
                </a:ext>
              </a:extLst>
            </p:cNvPr>
            <p:cNvSpPr/>
            <p:nvPr/>
          </p:nvSpPr>
          <p:spPr>
            <a:xfrm>
              <a:off x="996480" y="922973"/>
              <a:ext cx="1995014" cy="95332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>
                  <a:solidFill>
                    <a:srgbClr val="7030A0"/>
                  </a:solidFill>
                </a:rPr>
                <a:t>Filtres de consultation des articles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DCEB611C-3491-2642-A4DC-B6E49C930EAC}"/>
              </a:ext>
            </a:extLst>
          </p:cNvPr>
          <p:cNvGrpSpPr/>
          <p:nvPr/>
        </p:nvGrpSpPr>
        <p:grpSpPr>
          <a:xfrm>
            <a:off x="5103945" y="826205"/>
            <a:ext cx="1995014" cy="1819019"/>
            <a:chOff x="5103945" y="269613"/>
            <a:chExt cx="1995014" cy="1819019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7B9165C-8ED7-3647-8346-E750EA87FCC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228314" y="945632"/>
              <a:ext cx="1854200" cy="1143000"/>
            </a:xfrm>
            <a:prstGeom prst="rect">
              <a:avLst/>
            </a:prstGeom>
            <a:ln>
              <a:solidFill>
                <a:schemeClr val="accent6"/>
              </a:solidFill>
            </a:ln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4EAE4F7-D999-6B45-BABC-4271D61C25AB}"/>
                </a:ext>
              </a:extLst>
            </p:cNvPr>
            <p:cNvSpPr/>
            <p:nvPr/>
          </p:nvSpPr>
          <p:spPr>
            <a:xfrm>
              <a:off x="5103945" y="269613"/>
              <a:ext cx="1995014" cy="731251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>
                  <a:solidFill>
                    <a:srgbClr val="7030A0"/>
                  </a:solidFill>
                </a:rPr>
                <a:t>Sélection</a:t>
              </a:r>
            </a:p>
            <a:p>
              <a:pPr algn="ctr"/>
              <a:r>
                <a:rPr lang="fr-FR" b="1" dirty="0">
                  <a:solidFill>
                    <a:srgbClr val="7030A0"/>
                  </a:solidFill>
                </a:rPr>
                <a:t>abonnements</a:t>
              </a: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4E38BCDE-DE5D-5E47-9134-2D75B46C24A1}"/>
              </a:ext>
            </a:extLst>
          </p:cNvPr>
          <p:cNvGrpSpPr/>
          <p:nvPr/>
        </p:nvGrpSpPr>
        <p:grpSpPr>
          <a:xfrm>
            <a:off x="6742512" y="798584"/>
            <a:ext cx="2209180" cy="4178300"/>
            <a:chOff x="6742512" y="241992"/>
            <a:chExt cx="2209180" cy="417830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48961908-CF43-D04F-A2A1-2F293ED1DD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262592" y="241992"/>
              <a:ext cx="1689100" cy="4178300"/>
            </a:xfrm>
            <a:prstGeom prst="rect">
              <a:avLst/>
            </a:prstGeom>
            <a:ln>
              <a:solidFill>
                <a:schemeClr val="accent6"/>
              </a:solidFill>
            </a:ln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9619D5F-053B-BA45-8A99-22699A67947F}"/>
                </a:ext>
              </a:extLst>
            </p:cNvPr>
            <p:cNvSpPr/>
            <p:nvPr/>
          </p:nvSpPr>
          <p:spPr>
            <a:xfrm>
              <a:off x="6742512" y="2477775"/>
              <a:ext cx="1995014" cy="731251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>
                  <a:solidFill>
                    <a:srgbClr val="7030A0"/>
                  </a:solidFill>
                </a:rPr>
                <a:t>Infos magazines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E075DFEC-5E35-7D45-8307-F183F5C3A5AD}"/>
              </a:ext>
            </a:extLst>
          </p:cNvPr>
          <p:cNvGrpSpPr/>
          <p:nvPr/>
        </p:nvGrpSpPr>
        <p:grpSpPr>
          <a:xfrm>
            <a:off x="928765" y="3931169"/>
            <a:ext cx="6832600" cy="2193116"/>
            <a:chOff x="928765" y="3931169"/>
            <a:chExt cx="6832600" cy="2193116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FB5E4FB9-ABEC-9341-9B9C-07AD13D296D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28765" y="3931169"/>
              <a:ext cx="6832600" cy="1676400"/>
            </a:xfrm>
            <a:prstGeom prst="rect">
              <a:avLst/>
            </a:prstGeom>
            <a:ln>
              <a:solidFill>
                <a:schemeClr val="accent6"/>
              </a:solidFill>
            </a:ln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FF26001-7306-8845-BC1D-337E420B47C7}"/>
                </a:ext>
              </a:extLst>
            </p:cNvPr>
            <p:cNvSpPr/>
            <p:nvPr/>
          </p:nvSpPr>
          <p:spPr>
            <a:xfrm>
              <a:off x="1188910" y="5393034"/>
              <a:ext cx="1995014" cy="731251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>
                  <a:solidFill>
                    <a:srgbClr val="7030A0"/>
                  </a:solidFill>
                </a:rPr>
                <a:t>Page</a:t>
              </a:r>
              <a:br>
                <a:rPr lang="fr-FR" b="1" dirty="0">
                  <a:solidFill>
                    <a:srgbClr val="7030A0"/>
                  </a:solidFill>
                </a:rPr>
              </a:br>
              <a:r>
                <a:rPr lang="fr-FR" b="1" dirty="0">
                  <a:solidFill>
                    <a:srgbClr val="7030A0"/>
                  </a:solidFill>
                </a:rPr>
                <a:t>«Mon compte»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3D487BC4-8CBD-D14E-89AB-D43E6E0C5E67}"/>
              </a:ext>
            </a:extLst>
          </p:cNvPr>
          <p:cNvGrpSpPr/>
          <p:nvPr/>
        </p:nvGrpSpPr>
        <p:grpSpPr>
          <a:xfrm>
            <a:off x="4311745" y="4910154"/>
            <a:ext cx="4425781" cy="1909628"/>
            <a:chOff x="4311745" y="4910154"/>
            <a:chExt cx="4425781" cy="1909628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BBF83AEE-B7DE-3A49-AF41-BCE1A52B810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097299" y="4910154"/>
              <a:ext cx="3640227" cy="1909628"/>
            </a:xfrm>
            <a:prstGeom prst="rect">
              <a:avLst/>
            </a:prstGeom>
            <a:ln w="15875">
              <a:solidFill>
                <a:schemeClr val="accent6"/>
              </a:solidFill>
            </a:ln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1895517-57BB-A343-901D-C4E7C57335DB}"/>
                </a:ext>
              </a:extLst>
            </p:cNvPr>
            <p:cNvSpPr/>
            <p:nvPr/>
          </p:nvSpPr>
          <p:spPr>
            <a:xfrm>
              <a:off x="4311745" y="5891009"/>
              <a:ext cx="1995014" cy="731251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>
                  <a:solidFill>
                    <a:srgbClr val="7030A0"/>
                  </a:solidFill>
                </a:rPr>
                <a:t>Accès pour abonnés papier</a:t>
              </a:r>
            </a:p>
          </p:txBody>
        </p:sp>
      </p:grpSp>
      <p:sp>
        <p:nvSpPr>
          <p:cNvPr id="19" name="Titre 2">
            <a:extLst>
              <a:ext uri="{FF2B5EF4-FFF2-40B4-BE49-F238E27FC236}">
                <a16:creationId xmlns:a16="http://schemas.microsoft.com/office/drawing/2014/main" id="{6F624CB7-2C16-4E42-9C2C-3F1A9D93304C}"/>
              </a:ext>
            </a:extLst>
          </p:cNvPr>
          <p:cNvSpPr txBox="1">
            <a:spLocks/>
          </p:cNvSpPr>
          <p:nvPr/>
        </p:nvSpPr>
        <p:spPr>
          <a:xfrm>
            <a:off x="212436" y="170299"/>
            <a:ext cx="8739256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200" dirty="0"/>
              <a:t>Sur la plateforme </a:t>
            </a:r>
            <a:r>
              <a:rPr lang="fr-FR" sz="3200" dirty="0" err="1"/>
              <a:t>presse.saint-augustin.ch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3557073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e 41">
            <a:extLst>
              <a:ext uri="{FF2B5EF4-FFF2-40B4-BE49-F238E27FC236}">
                <a16:creationId xmlns:a16="http://schemas.microsoft.com/office/drawing/2014/main" id="{8C4152D2-6F13-7E48-B615-A4066C906DEF}"/>
              </a:ext>
            </a:extLst>
          </p:cNvPr>
          <p:cNvGrpSpPr/>
          <p:nvPr/>
        </p:nvGrpSpPr>
        <p:grpSpPr>
          <a:xfrm>
            <a:off x="343129" y="877496"/>
            <a:ext cx="8028707" cy="3858441"/>
            <a:chOff x="343129" y="360659"/>
            <a:chExt cx="8028707" cy="3858441"/>
          </a:xfrm>
        </p:grpSpPr>
        <p:pic>
          <p:nvPicPr>
            <p:cNvPr id="53" name="Image 52">
              <a:extLst>
                <a:ext uri="{FF2B5EF4-FFF2-40B4-BE49-F238E27FC236}">
                  <a16:creationId xmlns:a16="http://schemas.microsoft.com/office/drawing/2014/main" id="{0692016A-2436-3940-8798-C2C729A18A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3129" y="360659"/>
              <a:ext cx="6905570" cy="3858441"/>
            </a:xfrm>
            <a:prstGeom prst="rect">
              <a:avLst/>
            </a:prstGeom>
            <a:ln>
              <a:solidFill>
                <a:schemeClr val="accent6"/>
              </a:solidFill>
            </a:ln>
          </p:spPr>
        </p:pic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05517325-FD2C-3044-BF32-4914253FB251}"/>
                </a:ext>
              </a:extLst>
            </p:cNvPr>
            <p:cNvSpPr/>
            <p:nvPr/>
          </p:nvSpPr>
          <p:spPr>
            <a:xfrm>
              <a:off x="6376822" y="530348"/>
              <a:ext cx="1995014" cy="731251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>
                  <a:solidFill>
                    <a:srgbClr val="7030A0"/>
                  </a:solidFill>
                </a:rPr>
                <a:t>Boutique abonnements</a:t>
              </a:r>
            </a:p>
          </p:txBody>
        </p:sp>
      </p:grpSp>
      <p:grpSp>
        <p:nvGrpSpPr>
          <p:cNvPr id="58" name="Groupe 57">
            <a:extLst>
              <a:ext uri="{FF2B5EF4-FFF2-40B4-BE49-F238E27FC236}">
                <a16:creationId xmlns:a16="http://schemas.microsoft.com/office/drawing/2014/main" id="{5CB5BAFB-532D-3045-9D85-6874EDE50A1A}"/>
              </a:ext>
            </a:extLst>
          </p:cNvPr>
          <p:cNvGrpSpPr/>
          <p:nvPr/>
        </p:nvGrpSpPr>
        <p:grpSpPr>
          <a:xfrm>
            <a:off x="571215" y="1735461"/>
            <a:ext cx="4217555" cy="5082508"/>
            <a:chOff x="571215" y="1973998"/>
            <a:chExt cx="4217555" cy="5082508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8CF9C1C1-F7D7-FF4F-805D-A3ADCEC74BC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71215" y="1973998"/>
              <a:ext cx="4217555" cy="4258502"/>
            </a:xfrm>
            <a:prstGeom prst="rect">
              <a:avLst/>
            </a:prstGeom>
            <a:ln>
              <a:solidFill>
                <a:schemeClr val="accent6"/>
              </a:solidFill>
            </a:ln>
          </p:spPr>
        </p:pic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C28A75B9-F148-E34B-93FB-52AAFE04F048}"/>
                </a:ext>
              </a:extLst>
            </p:cNvPr>
            <p:cNvSpPr/>
            <p:nvPr/>
          </p:nvSpPr>
          <p:spPr>
            <a:xfrm>
              <a:off x="2222723" y="6194569"/>
              <a:ext cx="2230763" cy="861937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>
                  <a:solidFill>
                    <a:srgbClr val="7030A0"/>
                  </a:solidFill>
                </a:rPr>
                <a:t>Magazines avec ou sans paiement en ligne</a:t>
              </a:r>
            </a:p>
          </p:txBody>
        </p:sp>
      </p:grpSp>
      <p:grpSp>
        <p:nvGrpSpPr>
          <p:cNvPr id="59" name="Groupe 58">
            <a:extLst>
              <a:ext uri="{FF2B5EF4-FFF2-40B4-BE49-F238E27FC236}">
                <a16:creationId xmlns:a16="http://schemas.microsoft.com/office/drawing/2014/main" id="{0AEA4DE8-EAD0-1548-9C35-B82FF155BB95}"/>
              </a:ext>
            </a:extLst>
          </p:cNvPr>
          <p:cNvGrpSpPr/>
          <p:nvPr/>
        </p:nvGrpSpPr>
        <p:grpSpPr>
          <a:xfrm>
            <a:off x="2249303" y="2303522"/>
            <a:ext cx="6810296" cy="3145213"/>
            <a:chOff x="1762489" y="1856393"/>
            <a:chExt cx="6810296" cy="3145213"/>
          </a:xfrm>
        </p:grpSpPr>
        <p:pic>
          <p:nvPicPr>
            <p:cNvPr id="40" name="Image 39">
              <a:extLst>
                <a:ext uri="{FF2B5EF4-FFF2-40B4-BE49-F238E27FC236}">
                  <a16:creationId xmlns:a16="http://schemas.microsoft.com/office/drawing/2014/main" id="{CBF36D47-B080-3A47-932B-CD71F9E1464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762489" y="1856393"/>
              <a:ext cx="6810296" cy="3145213"/>
            </a:xfrm>
            <a:prstGeom prst="rect">
              <a:avLst/>
            </a:prstGeom>
            <a:ln>
              <a:solidFill>
                <a:schemeClr val="accent6"/>
              </a:solidFill>
            </a:ln>
          </p:spPr>
        </p:pic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BF24F410-FE69-FF43-BC2E-43BDCECB00DA}"/>
                </a:ext>
              </a:extLst>
            </p:cNvPr>
            <p:cNvSpPr/>
            <p:nvPr/>
          </p:nvSpPr>
          <p:spPr>
            <a:xfrm>
              <a:off x="6006456" y="3740919"/>
              <a:ext cx="2398995" cy="731251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>
                  <a:solidFill>
                    <a:srgbClr val="7030A0"/>
                  </a:solidFill>
                </a:rPr>
                <a:t>Multi-abonnements + DON</a:t>
              </a:r>
            </a:p>
          </p:txBody>
        </p:sp>
      </p:grpSp>
      <p:grpSp>
        <p:nvGrpSpPr>
          <p:cNvPr id="60" name="Groupe 59">
            <a:extLst>
              <a:ext uri="{FF2B5EF4-FFF2-40B4-BE49-F238E27FC236}">
                <a16:creationId xmlns:a16="http://schemas.microsoft.com/office/drawing/2014/main" id="{B4FA5637-7C36-0644-8413-36EBDA09EF9F}"/>
              </a:ext>
            </a:extLst>
          </p:cNvPr>
          <p:cNvGrpSpPr/>
          <p:nvPr/>
        </p:nvGrpSpPr>
        <p:grpSpPr>
          <a:xfrm>
            <a:off x="144700" y="3263287"/>
            <a:ext cx="5666373" cy="2677318"/>
            <a:chOff x="2237567" y="3157733"/>
            <a:chExt cx="5666373" cy="2677318"/>
          </a:xfrm>
        </p:grpSpPr>
        <p:pic>
          <p:nvPicPr>
            <p:cNvPr id="41" name="Image 40">
              <a:extLst>
                <a:ext uri="{FF2B5EF4-FFF2-40B4-BE49-F238E27FC236}">
                  <a16:creationId xmlns:a16="http://schemas.microsoft.com/office/drawing/2014/main" id="{A82D9BA1-BA22-5A47-B938-4EB5AD2F7A9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237567" y="3157733"/>
              <a:ext cx="4668866" cy="2677318"/>
            </a:xfrm>
            <a:prstGeom prst="rect">
              <a:avLst/>
            </a:prstGeom>
            <a:ln>
              <a:solidFill>
                <a:schemeClr val="accent6"/>
              </a:solidFill>
            </a:ln>
          </p:spPr>
        </p:pic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A40D347B-B51A-8F46-939D-0CF0F000DD6E}"/>
                </a:ext>
              </a:extLst>
            </p:cNvPr>
            <p:cNvSpPr/>
            <p:nvPr/>
          </p:nvSpPr>
          <p:spPr>
            <a:xfrm>
              <a:off x="5340614" y="3652556"/>
              <a:ext cx="2563326" cy="115002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>
                  <a:solidFill>
                    <a:srgbClr val="7030A0"/>
                  </a:solidFill>
                </a:rPr>
                <a:t>Consultation paiements sur compte paroisse</a:t>
              </a:r>
            </a:p>
          </p:txBody>
        </p:sp>
      </p:grpSp>
      <p:sp>
        <p:nvSpPr>
          <p:cNvPr id="17" name="Titre 2">
            <a:extLst>
              <a:ext uri="{FF2B5EF4-FFF2-40B4-BE49-F238E27FC236}">
                <a16:creationId xmlns:a16="http://schemas.microsoft.com/office/drawing/2014/main" id="{60E5F403-8A14-894B-B298-221C35095FBD}"/>
              </a:ext>
            </a:extLst>
          </p:cNvPr>
          <p:cNvSpPr txBox="1">
            <a:spLocks/>
          </p:cNvSpPr>
          <p:nvPr/>
        </p:nvSpPr>
        <p:spPr>
          <a:xfrm>
            <a:off x="212436" y="170299"/>
            <a:ext cx="8739256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200" dirty="0"/>
              <a:t>Abonnements et paiement en ligne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6DA1F05-275D-8949-A6B9-E444E2800BD2}"/>
              </a:ext>
            </a:extLst>
          </p:cNvPr>
          <p:cNvGrpSpPr/>
          <p:nvPr/>
        </p:nvGrpSpPr>
        <p:grpSpPr>
          <a:xfrm>
            <a:off x="5187074" y="4968695"/>
            <a:ext cx="3690043" cy="1731984"/>
            <a:chOff x="5187074" y="4968695"/>
            <a:chExt cx="3690043" cy="1731984"/>
          </a:xfrm>
        </p:grpSpPr>
        <p:grpSp>
          <p:nvGrpSpPr>
            <p:cNvPr id="48" name="Groupe 47">
              <a:extLst>
                <a:ext uri="{FF2B5EF4-FFF2-40B4-BE49-F238E27FC236}">
                  <a16:creationId xmlns:a16="http://schemas.microsoft.com/office/drawing/2014/main" id="{077D614B-61D6-754D-B8F9-74F050A1C8AC}"/>
                </a:ext>
              </a:extLst>
            </p:cNvPr>
            <p:cNvGrpSpPr/>
            <p:nvPr/>
          </p:nvGrpSpPr>
          <p:grpSpPr>
            <a:xfrm>
              <a:off x="5187074" y="4968695"/>
              <a:ext cx="3690043" cy="1599268"/>
              <a:chOff x="0" y="0"/>
              <a:chExt cx="3157220" cy="1278376"/>
            </a:xfrm>
            <a:solidFill>
              <a:schemeClr val="bg1"/>
            </a:solidFill>
          </p:grpSpPr>
          <p:sp>
            <p:nvSpPr>
              <p:cNvPr id="49" name="Zone de texte 4">
                <a:extLst>
                  <a:ext uri="{FF2B5EF4-FFF2-40B4-BE49-F238E27FC236}">
                    <a16:creationId xmlns:a16="http://schemas.microsoft.com/office/drawing/2014/main" id="{2A80E2EA-4A7F-9B44-BB0A-B48A8C4CA48F}"/>
                  </a:ext>
                </a:extLst>
              </p:cNvPr>
              <p:cNvSpPr txBox="1"/>
              <p:nvPr/>
            </p:nvSpPr>
            <p:spPr>
              <a:xfrm>
                <a:off x="596348" y="811016"/>
                <a:ext cx="2456815" cy="467360"/>
              </a:xfrm>
              <a:prstGeom prst="rect">
                <a:avLst/>
              </a:prstGeom>
              <a:grpFill/>
              <a:ln w="6350">
                <a:noFill/>
              </a:ln>
            </p:spPr>
            <p:txBody>
              <a:bodyPr rot="0" spcFirstLastPara="0" vert="horz" wrap="non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fr-CH" sz="1400" b="1" cap="small">
                    <a:ln>
                      <a:noFill/>
                    </a:ln>
                    <a:solidFill>
                      <a:srgbClr val="7F7F7F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Calibri (Corps)"/>
                  </a:rPr>
                  <a:t>PAYEZ DIRECTEMENT EN LIGNE</a:t>
                </a:r>
                <a:endParaRPr lang="fr-CH" sz="1000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50" name="Image 49">
                <a:extLst>
                  <a:ext uri="{FF2B5EF4-FFF2-40B4-BE49-F238E27FC236}">
                    <a16:creationId xmlns:a16="http://schemas.microsoft.com/office/drawing/2014/main" id="{4782C8DB-9671-C344-A387-2085799F97F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3157220" cy="906145"/>
              </a:xfrm>
              <a:prstGeom prst="rect">
                <a:avLst/>
              </a:prstGeom>
              <a:grpFill/>
            </p:spPr>
          </p:pic>
        </p:grp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44ED72B-379A-7543-AF25-0EF4B8407F19}"/>
                </a:ext>
              </a:extLst>
            </p:cNvPr>
            <p:cNvSpPr/>
            <p:nvPr/>
          </p:nvSpPr>
          <p:spPr>
            <a:xfrm>
              <a:off x="5903822" y="5969428"/>
              <a:ext cx="2398995" cy="731251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>
                  <a:solidFill>
                    <a:srgbClr val="7030A0"/>
                  </a:solidFill>
                </a:rPr>
                <a:t>Paiement en ligne</a:t>
              </a:r>
            </a:p>
            <a:p>
              <a:pPr algn="ctr"/>
              <a:r>
                <a:rPr lang="fr-FR" b="1" dirty="0">
                  <a:solidFill>
                    <a:srgbClr val="7030A0"/>
                  </a:solidFill>
                </a:rPr>
                <a:t>Cartes + </a:t>
              </a:r>
              <a:r>
                <a:rPr lang="fr-FR" b="1" dirty="0" err="1">
                  <a:solidFill>
                    <a:srgbClr val="7030A0"/>
                  </a:solidFill>
                </a:rPr>
                <a:t>Twint</a:t>
              </a:r>
              <a:endParaRPr lang="fr-FR" b="1" dirty="0">
                <a:solidFill>
                  <a:srgbClr val="7030A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89786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>
            <a:extLst>
              <a:ext uri="{FF2B5EF4-FFF2-40B4-BE49-F238E27FC236}">
                <a16:creationId xmlns:a16="http://schemas.microsoft.com/office/drawing/2014/main" id="{E57D53C9-803C-C645-80E6-46A8CBE5DA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9109" y="806548"/>
            <a:ext cx="4453247" cy="6858000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B07738E5-CF7B-1040-A5DB-85506135A35B}"/>
              </a:ext>
            </a:extLst>
          </p:cNvPr>
          <p:cNvGrpSpPr/>
          <p:nvPr/>
        </p:nvGrpSpPr>
        <p:grpSpPr>
          <a:xfrm>
            <a:off x="189564" y="824786"/>
            <a:ext cx="4074135" cy="4526067"/>
            <a:chOff x="-6659150" y="258094"/>
            <a:chExt cx="4074135" cy="4526067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647E6D4C-311E-A34A-A33B-A855B4798F9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6659150" y="258094"/>
              <a:ext cx="4074135" cy="4526067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6DE9EA3-954A-B148-916D-AB2DAC1AC0D7}"/>
                </a:ext>
              </a:extLst>
            </p:cNvPr>
            <p:cNvSpPr/>
            <p:nvPr/>
          </p:nvSpPr>
          <p:spPr>
            <a:xfrm>
              <a:off x="-6311779" y="2711876"/>
              <a:ext cx="3379392" cy="816861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>
                  <a:solidFill>
                    <a:schemeClr val="tx1"/>
                  </a:solidFill>
                </a:rPr>
                <a:t>=&gt; </a:t>
              </a:r>
              <a:r>
                <a:rPr lang="fr-FR" b="1" dirty="0">
                  <a:solidFill>
                    <a:schemeClr val="tx1"/>
                  </a:solidFill>
                </a:rPr>
                <a:t>Enregistrement</a:t>
              </a:r>
              <a:r>
                <a:rPr lang="fr-FR" dirty="0">
                  <a:solidFill>
                    <a:schemeClr val="tx1"/>
                  </a:solidFill>
                </a:rPr>
                <a:t>:</a:t>
              </a:r>
            </a:p>
            <a:p>
              <a:pPr algn="ctr"/>
              <a:r>
                <a:rPr lang="fr-FR" sz="1600" dirty="0">
                  <a:solidFill>
                    <a:schemeClr val="tx1"/>
                  </a:solidFill>
                </a:rPr>
                <a:t>Email + no abonné</a:t>
              </a:r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514A192C-4272-9D47-B6C3-61623657A6ED}"/>
              </a:ext>
            </a:extLst>
          </p:cNvPr>
          <p:cNvSpPr/>
          <p:nvPr/>
        </p:nvSpPr>
        <p:spPr>
          <a:xfrm>
            <a:off x="5802312" y="58093"/>
            <a:ext cx="2168710" cy="694022"/>
          </a:xfrm>
          <a:prstGeom prst="rect">
            <a:avLst/>
          </a:prstGeom>
          <a:solidFill>
            <a:schemeClr val="bg1"/>
          </a:solidFill>
          <a:ln w="25400">
            <a:solidFill>
              <a:srgbClr val="703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rgbClr val="7030A0"/>
                </a:solidFill>
              </a:rPr>
              <a:t>Mails au client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E883E6B-2876-3642-9A2A-F94038F58BF8}"/>
              </a:ext>
            </a:extLst>
          </p:cNvPr>
          <p:cNvSpPr/>
          <p:nvPr/>
        </p:nvSpPr>
        <p:spPr>
          <a:xfrm>
            <a:off x="1142276" y="58093"/>
            <a:ext cx="2168710" cy="694022"/>
          </a:xfrm>
          <a:prstGeom prst="rect">
            <a:avLst/>
          </a:prstGeom>
          <a:solidFill>
            <a:schemeClr val="bg1"/>
          </a:solidFill>
          <a:ln w="25400">
            <a:solidFill>
              <a:srgbClr val="703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rgbClr val="7030A0"/>
                </a:solidFill>
              </a:rPr>
              <a:t>Mails administration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167FBC61-10B2-BE47-B6CE-2793B8828642}"/>
              </a:ext>
            </a:extLst>
          </p:cNvPr>
          <p:cNvGrpSpPr/>
          <p:nvPr/>
        </p:nvGrpSpPr>
        <p:grpSpPr>
          <a:xfrm>
            <a:off x="66743" y="1977502"/>
            <a:ext cx="4319777" cy="5114239"/>
            <a:chOff x="-4478002" y="2781445"/>
            <a:chExt cx="4319777" cy="5114239"/>
          </a:xfrm>
        </p:grpSpPr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721D73DA-5C99-0F41-8F47-8702231834B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4117" t="1589" r="5031" b="4953"/>
            <a:stretch/>
          </p:blipFill>
          <p:spPr>
            <a:xfrm>
              <a:off x="-4478002" y="2781445"/>
              <a:ext cx="4192544" cy="5114239"/>
            </a:xfrm>
            <a:prstGeom prst="rect">
              <a:avLst/>
            </a:prstGeom>
            <a:ln>
              <a:solidFill>
                <a:schemeClr val="accent6"/>
              </a:solidFill>
            </a:ln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12935C4-A9DE-A843-9793-72AEDA819754}"/>
                </a:ext>
              </a:extLst>
            </p:cNvPr>
            <p:cNvSpPr/>
            <p:nvPr/>
          </p:nvSpPr>
          <p:spPr>
            <a:xfrm>
              <a:off x="-4350769" y="4995554"/>
              <a:ext cx="4192544" cy="1094511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>
                  <a:solidFill>
                    <a:schemeClr val="tx1"/>
                  </a:solidFill>
                </a:rPr>
                <a:t>=&gt; Pour </a:t>
              </a:r>
              <a:r>
                <a:rPr lang="fr-FR" b="1" dirty="0">
                  <a:solidFill>
                    <a:schemeClr val="tx1"/>
                  </a:solidFill>
                </a:rPr>
                <a:t>une année</a:t>
              </a:r>
              <a:r>
                <a:rPr lang="fr-FR" dirty="0">
                  <a:solidFill>
                    <a:schemeClr val="tx1"/>
                  </a:solidFill>
                </a:rPr>
                <a:t>:</a:t>
              </a:r>
            </a:p>
            <a:p>
              <a:pPr algn="ctr"/>
              <a:r>
                <a:rPr lang="fr-FR" sz="1600" dirty="0">
                  <a:solidFill>
                    <a:schemeClr val="tx1"/>
                  </a:solidFill>
                </a:rPr>
                <a:t>Type </a:t>
              </a:r>
              <a:r>
                <a:rPr lang="fr-FR" sz="1600" dirty="0" err="1">
                  <a:solidFill>
                    <a:schemeClr val="tx1"/>
                  </a:solidFill>
                </a:rPr>
                <a:t>d’abo</a:t>
              </a:r>
              <a:r>
                <a:rPr lang="fr-FR" sz="1600" dirty="0">
                  <a:solidFill>
                    <a:schemeClr val="tx1"/>
                  </a:solidFill>
                </a:rPr>
                <a:t>, adresse et email, no commande, montant et moyen de paiement</a:t>
              </a: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F14871E9-C184-4744-92A0-876FB9D1897F}"/>
              </a:ext>
            </a:extLst>
          </p:cNvPr>
          <p:cNvGrpSpPr/>
          <p:nvPr/>
        </p:nvGrpSpPr>
        <p:grpSpPr>
          <a:xfrm>
            <a:off x="25406" y="2806289"/>
            <a:ext cx="4402450" cy="6858000"/>
            <a:chOff x="2174794" y="71000"/>
            <a:chExt cx="4402450" cy="685800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4DCB12F4-238F-6F4F-9871-87208BBA009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174794" y="71000"/>
              <a:ext cx="4402450" cy="6858000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8FB9837-4B97-0E45-AD85-F9E14988EB29}"/>
                </a:ext>
              </a:extLst>
            </p:cNvPr>
            <p:cNvSpPr/>
            <p:nvPr/>
          </p:nvSpPr>
          <p:spPr>
            <a:xfrm>
              <a:off x="2262483" y="2917944"/>
              <a:ext cx="4170734" cy="805511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Font typeface="Symbol" pitchFamily="2" charset="2"/>
                <a:buChar char="Þ"/>
              </a:pPr>
              <a:r>
                <a:rPr lang="fr-FR" b="1" dirty="0">
                  <a:solidFill>
                    <a:schemeClr val="tx1"/>
                  </a:solidFill>
                </a:rPr>
                <a:t>Prolongement</a:t>
              </a:r>
              <a:r>
                <a:rPr lang="fr-FR" dirty="0">
                  <a:solidFill>
                    <a:schemeClr val="tx1"/>
                  </a:solidFill>
                </a:rPr>
                <a:t> d’une année:</a:t>
              </a:r>
            </a:p>
            <a:p>
              <a:pPr algn="ctr"/>
              <a:r>
                <a:rPr lang="fr-FR" sz="1600" dirty="0">
                  <a:solidFill>
                    <a:schemeClr val="tx1"/>
                  </a:solidFill>
                </a:rPr>
                <a:t>Si abonnement papier:  no abonné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41E26E36-080C-C84D-A091-3BAB20E2E60E}"/>
              </a:ext>
            </a:extLst>
          </p:cNvPr>
          <p:cNvGrpSpPr/>
          <p:nvPr/>
        </p:nvGrpSpPr>
        <p:grpSpPr>
          <a:xfrm>
            <a:off x="227057" y="3701621"/>
            <a:ext cx="3999148" cy="3179365"/>
            <a:chOff x="1543961" y="-648863"/>
            <a:chExt cx="3999148" cy="3179365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AD3F048-9CCE-A440-BCBB-C93F2CAA3FD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543961" y="-648863"/>
              <a:ext cx="3957851" cy="3179365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5A27F9C-E9AB-A642-A626-2161EEFD6F1C}"/>
                </a:ext>
              </a:extLst>
            </p:cNvPr>
            <p:cNvSpPr/>
            <p:nvPr/>
          </p:nvSpPr>
          <p:spPr>
            <a:xfrm>
              <a:off x="1550188" y="1297678"/>
              <a:ext cx="3992921" cy="84397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Font typeface="Symbol" pitchFamily="2" charset="2"/>
                <a:buChar char="Þ"/>
              </a:pPr>
              <a:r>
                <a:rPr lang="fr-FR" b="1" dirty="0">
                  <a:solidFill>
                    <a:schemeClr val="tx1"/>
                  </a:solidFill>
                </a:rPr>
                <a:t>Changement</a:t>
              </a:r>
              <a:r>
                <a:rPr lang="fr-FR" dirty="0">
                  <a:solidFill>
                    <a:schemeClr val="tx1"/>
                  </a:solidFill>
                </a:rPr>
                <a:t> d’adresse:</a:t>
              </a:r>
            </a:p>
            <a:p>
              <a:pPr algn="ctr"/>
              <a:r>
                <a:rPr lang="fr-FR" sz="1600" dirty="0">
                  <a:solidFill>
                    <a:schemeClr val="tx1"/>
                  </a:solidFill>
                </a:rPr>
                <a:t>Adresse de livraison ou de facturation</a:t>
              </a:r>
              <a:br>
                <a:rPr lang="fr-FR" sz="1600" dirty="0">
                  <a:solidFill>
                    <a:schemeClr val="tx1"/>
                  </a:solidFill>
                </a:rPr>
              </a:br>
              <a:r>
                <a:rPr lang="fr-FR" sz="1600" dirty="0">
                  <a:solidFill>
                    <a:schemeClr val="tx1"/>
                  </a:solidFill>
                </a:rPr>
                <a:t>Si abonnement papier:  no abonné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3F03951F-1AEA-1B45-9670-B110D36DE15F}"/>
              </a:ext>
            </a:extLst>
          </p:cNvPr>
          <p:cNvGrpSpPr/>
          <p:nvPr/>
        </p:nvGrpSpPr>
        <p:grpSpPr>
          <a:xfrm>
            <a:off x="247016" y="4501197"/>
            <a:ext cx="3959231" cy="3473447"/>
            <a:chOff x="5193276" y="3966658"/>
            <a:chExt cx="3959231" cy="3473447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0E77B13C-10EC-FC42-B6CD-DBAD724BDD2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292448" y="3966658"/>
              <a:ext cx="3851552" cy="3473447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E11259C-0DBD-134E-BF19-B970869C938C}"/>
                </a:ext>
              </a:extLst>
            </p:cNvPr>
            <p:cNvSpPr/>
            <p:nvPr/>
          </p:nvSpPr>
          <p:spPr>
            <a:xfrm>
              <a:off x="5193276" y="5373692"/>
              <a:ext cx="3959231" cy="798917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>
                  <a:solidFill>
                    <a:schemeClr val="tx1"/>
                  </a:solidFill>
                </a:rPr>
                <a:t>=&gt; En </a:t>
              </a:r>
              <a:r>
                <a:rPr lang="fr-FR" b="1" dirty="0">
                  <a:solidFill>
                    <a:schemeClr val="tx1"/>
                  </a:solidFill>
                </a:rPr>
                <a:t>attente d’annulation</a:t>
              </a:r>
              <a:r>
                <a:rPr lang="fr-FR" dirty="0">
                  <a:solidFill>
                    <a:schemeClr val="tx1"/>
                  </a:solidFill>
                </a:rPr>
                <a:t>:</a:t>
              </a:r>
            </a:p>
            <a:p>
              <a:pPr algn="ctr"/>
              <a:r>
                <a:rPr lang="fr-FR" sz="1300" dirty="0">
                  <a:solidFill>
                    <a:schemeClr val="tx1"/>
                  </a:solidFill>
                </a:rPr>
                <a:t>No </a:t>
              </a:r>
              <a:r>
                <a:rPr lang="fr-FR" sz="1300" dirty="0" err="1">
                  <a:solidFill>
                    <a:schemeClr val="tx1"/>
                  </a:solidFill>
                </a:rPr>
                <a:t>abo</a:t>
              </a:r>
              <a:r>
                <a:rPr lang="fr-FR" sz="1300" dirty="0">
                  <a:solidFill>
                    <a:schemeClr val="tx1"/>
                  </a:solidFill>
                </a:rPr>
                <a:t> numérique (+ no abonné papier)</a:t>
              </a: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D45B82D8-12AD-4946-8C47-E9400D20AFA2}"/>
              </a:ext>
            </a:extLst>
          </p:cNvPr>
          <p:cNvGrpSpPr/>
          <p:nvPr/>
        </p:nvGrpSpPr>
        <p:grpSpPr>
          <a:xfrm>
            <a:off x="355855" y="5288149"/>
            <a:ext cx="3741552" cy="4563605"/>
            <a:chOff x="355855" y="5316578"/>
            <a:chExt cx="3741552" cy="4563605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B99E72DB-6EB3-A04D-B388-8039A38AC7B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55855" y="5316578"/>
              <a:ext cx="3741552" cy="4563605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8D055A63-18CA-084F-921F-B2126860A4E9}"/>
                </a:ext>
              </a:extLst>
            </p:cNvPr>
            <p:cNvSpPr/>
            <p:nvPr/>
          </p:nvSpPr>
          <p:spPr>
            <a:xfrm>
              <a:off x="986483" y="6153130"/>
              <a:ext cx="2177761" cy="392037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>
                  <a:solidFill>
                    <a:schemeClr val="tx1"/>
                  </a:solidFill>
                </a:rPr>
                <a:t>=&gt; Au </a:t>
              </a:r>
              <a:r>
                <a:rPr lang="fr-FR" b="1" dirty="0">
                  <a:solidFill>
                    <a:schemeClr val="tx1"/>
                  </a:solidFill>
                </a:rPr>
                <a:t>webmaster</a:t>
              </a:r>
              <a:endParaRPr lang="fr-FR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47162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8B16E1B1-F586-6246-A267-E6CB0FA10E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8" y="1908313"/>
            <a:ext cx="8235245" cy="4867059"/>
          </a:xfrm>
        </p:spPr>
        <p:txBody>
          <a:bodyPr>
            <a:normAutofit fontScale="92500"/>
          </a:bodyPr>
          <a:lstStyle/>
          <a:p>
            <a:pPr>
              <a:spcBef>
                <a:spcPts val="1200"/>
              </a:spcBef>
            </a:pPr>
            <a:r>
              <a:rPr lang="fr-FR" b="0" dirty="0"/>
              <a:t>La </a:t>
            </a:r>
            <a:r>
              <a:rPr lang="fr-FR" dirty="0"/>
              <a:t>gestion des abonnés continue de la même manière qu’avant</a:t>
            </a:r>
            <a:r>
              <a:rPr lang="fr-FR" b="0" dirty="0"/>
              <a:t>… sauf que certains abonnés pourront gérer eux-mêmes leurs abonnements, adresse et paiements.</a:t>
            </a:r>
          </a:p>
          <a:p>
            <a:pPr>
              <a:spcBef>
                <a:spcPts val="1200"/>
              </a:spcBef>
            </a:pPr>
            <a:r>
              <a:rPr lang="fr-FR" b="0" dirty="0"/>
              <a:t>Vous avez la possibilité de proposer un abonnement à prix réduit (sans le papier) et recevoir l’argent </a:t>
            </a:r>
            <a:r>
              <a:rPr lang="fr-FR" dirty="0"/>
              <a:t>directement sur votre compte bancaire </a:t>
            </a:r>
            <a:r>
              <a:rPr lang="fr-FR" b="0" dirty="0"/>
              <a:t>(un compte par magazine).</a:t>
            </a:r>
          </a:p>
          <a:p>
            <a:pPr>
              <a:spcBef>
                <a:spcPts val="1200"/>
              </a:spcBef>
            </a:pPr>
            <a:r>
              <a:rPr lang="fr-FR" b="0" dirty="0"/>
              <a:t>Vous bénéficiez d’une </a:t>
            </a:r>
            <a:r>
              <a:rPr lang="fr-FR" dirty="0"/>
              <a:t>visibilité auprès d’un large public</a:t>
            </a:r>
            <a:r>
              <a:rPr lang="fr-FR" b="0" dirty="0"/>
              <a:t>, les lecteurs d’articles de tous les L’Essentiel romands.</a:t>
            </a:r>
          </a:p>
          <a:p>
            <a:pPr>
              <a:spcBef>
                <a:spcPts val="1200"/>
              </a:spcBef>
            </a:pPr>
            <a:r>
              <a:rPr lang="fr-FR" b="0" dirty="0"/>
              <a:t>Vous avez la possibilité </a:t>
            </a:r>
            <a:r>
              <a:rPr lang="fr-FR" dirty="0"/>
              <a:t>de proposer un contenu différencié</a:t>
            </a:r>
            <a:r>
              <a:rPr lang="fr-FR" b="0" dirty="0"/>
              <a:t> du papier avec un accès à la modification de vos articles.</a:t>
            </a:r>
          </a:p>
          <a:p>
            <a:pPr>
              <a:spcBef>
                <a:spcPts val="1200"/>
              </a:spcBef>
            </a:pPr>
            <a:endParaRPr lang="fr-FR" b="0" dirty="0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960C5CB8-CC65-BB43-BE84-E5A2D09BC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439847"/>
            <a:ext cx="6924102" cy="1143000"/>
          </a:xfrm>
        </p:spPr>
        <p:txBody>
          <a:bodyPr/>
          <a:lstStyle/>
          <a:p>
            <a:r>
              <a:rPr lang="fr-FR" dirty="0"/>
              <a:t>En résumé, avec cette solution…</a:t>
            </a:r>
          </a:p>
        </p:txBody>
      </p:sp>
    </p:spTree>
    <p:extLst>
      <p:ext uri="{BB962C8B-B14F-4D97-AF65-F5344CB8AC3E}">
        <p14:creationId xmlns:p14="http://schemas.microsoft.com/office/powerpoint/2010/main" val="662095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D8B94ED-28F7-F54B-8D58-CC2C5F2A7C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000" y="1066802"/>
            <a:ext cx="8890000" cy="5757333"/>
          </a:xfrm>
        </p:spPr>
        <p:txBody>
          <a:bodyPr>
            <a:normAutofit fontScale="92500" lnSpcReduction="10000"/>
          </a:bodyPr>
          <a:lstStyle/>
          <a:p>
            <a:r>
              <a:rPr lang="fr-CH" dirty="0"/>
              <a:t>Fonctionnalités en cours de développement:</a:t>
            </a:r>
          </a:p>
          <a:p>
            <a:pPr lvl="1"/>
            <a:r>
              <a:rPr lang="fr-CH" dirty="0"/>
              <a:t>Abonnements cadeaux</a:t>
            </a:r>
          </a:p>
          <a:p>
            <a:pPr lvl="1"/>
            <a:r>
              <a:rPr lang="fr-CH" dirty="0"/>
              <a:t>Abonnements promotionnels</a:t>
            </a:r>
          </a:p>
          <a:p>
            <a:pPr lvl="1"/>
            <a:r>
              <a:rPr lang="fr-CH" dirty="0"/>
              <a:t>«Liseuse» pour consulter le magazine «</a:t>
            </a:r>
            <a:r>
              <a:rPr lang="fr-CH" dirty="0" err="1"/>
              <a:t>pdf</a:t>
            </a:r>
            <a:r>
              <a:rPr lang="fr-CH" dirty="0"/>
              <a:t>» (en remplacement au </a:t>
            </a:r>
            <a:r>
              <a:rPr lang="fr-CH" dirty="0" err="1"/>
              <a:t>pdf</a:t>
            </a:r>
            <a:r>
              <a:rPr lang="fr-CH" dirty="0"/>
              <a:t> actuel… téléchargeable !!!)</a:t>
            </a:r>
          </a:p>
          <a:p>
            <a:r>
              <a:rPr lang="fr-CH" dirty="0"/>
              <a:t>Intégration des magazines qui souhaitent:</a:t>
            </a:r>
          </a:p>
          <a:p>
            <a:pPr lvl="1">
              <a:tabLst>
                <a:tab pos="1587500" algn="l"/>
              </a:tabLst>
            </a:pPr>
            <a:r>
              <a:rPr lang="fr-CH" u="sng" dirty="0"/>
              <a:t>Etape 1:</a:t>
            </a:r>
            <a:r>
              <a:rPr lang="fr-CH" dirty="0"/>
              <a:t>	proposer de s’abonner et payer en ligne</a:t>
            </a:r>
          </a:p>
          <a:p>
            <a:pPr lvl="2">
              <a:tabLst>
                <a:tab pos="1770063" algn="l"/>
                <a:tab pos="3408363" algn="l"/>
                <a:tab pos="3859213" algn="l"/>
              </a:tabLst>
            </a:pPr>
            <a:r>
              <a:rPr lang="fr-CH" dirty="0"/>
              <a:t>Coût:	1 fois 300.-	et	200.- par an </a:t>
            </a:r>
          </a:p>
          <a:p>
            <a:pPr lvl="1">
              <a:tabLst>
                <a:tab pos="1587500" algn="l"/>
              </a:tabLst>
            </a:pPr>
            <a:r>
              <a:rPr lang="fr-CH" sz="2100" u="sng" dirty="0"/>
              <a:t>Etape 2:</a:t>
            </a:r>
            <a:r>
              <a:rPr lang="fr-CH" sz="2100" dirty="0"/>
              <a:t>	proposer un magazine numérique</a:t>
            </a:r>
          </a:p>
          <a:p>
            <a:pPr lvl="2">
              <a:tabLst>
                <a:tab pos="1770063" algn="l"/>
                <a:tab pos="3408363" algn="l"/>
                <a:tab pos="3859213" algn="l"/>
                <a:tab pos="5597525" algn="l"/>
                <a:tab pos="6081713" algn="l"/>
              </a:tabLst>
            </a:pPr>
            <a:r>
              <a:rPr lang="fr-CH" sz="2100" dirty="0"/>
              <a:t>Coût:	1 fois +700.-	et	+600.- par an	et	150.- par parution</a:t>
            </a:r>
          </a:p>
          <a:p>
            <a:pPr lvl="1"/>
            <a:r>
              <a:rPr lang="fr-CH" u="sng" dirty="0"/>
              <a:t>Autres options:</a:t>
            </a:r>
            <a:endParaRPr lang="fr-CH" dirty="0"/>
          </a:p>
          <a:p>
            <a:pPr lvl="2"/>
            <a:r>
              <a:rPr lang="fr-CH" dirty="0"/>
              <a:t>montrer </a:t>
            </a:r>
            <a:r>
              <a:rPr lang="fr-CH" b="1" dirty="0"/>
              <a:t>quelques articles sur votre site internet </a:t>
            </a:r>
            <a:r>
              <a:rPr lang="fr-CH" dirty="0"/>
              <a:t>(1 fois 200.- + 100.- par parution),</a:t>
            </a:r>
          </a:p>
          <a:p>
            <a:pPr lvl="2"/>
            <a:r>
              <a:rPr lang="fr-CH" dirty="0"/>
              <a:t>envoyer une </a:t>
            </a:r>
            <a:r>
              <a:rPr lang="fr-CH" b="1" dirty="0"/>
              <a:t>newsletter à chaque parution</a:t>
            </a:r>
            <a:r>
              <a:rPr lang="fr-CH" dirty="0"/>
              <a:t> (1 fois 100.- + 50.- par parution), </a:t>
            </a:r>
          </a:p>
          <a:p>
            <a:pPr lvl="2"/>
            <a:r>
              <a:rPr lang="fr-CH" b="1" dirty="0"/>
              <a:t>partager sur des réseaux sociaux</a:t>
            </a:r>
            <a:r>
              <a:rPr lang="fr-CH" dirty="0"/>
              <a:t> (100.- par parution et par réseau social).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46DE501-39A2-EC4F-BD9F-978658872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132" y="33865"/>
            <a:ext cx="6754907" cy="1143000"/>
          </a:xfrm>
        </p:spPr>
        <p:txBody>
          <a:bodyPr anchor="ctr" anchorCtr="0"/>
          <a:lstStyle/>
          <a:p>
            <a:r>
              <a:rPr lang="fr-FR" dirty="0"/>
              <a:t>A venir</a:t>
            </a:r>
          </a:p>
        </p:txBody>
      </p:sp>
    </p:spTree>
    <p:extLst>
      <p:ext uri="{BB962C8B-B14F-4D97-AF65-F5344CB8AC3E}">
        <p14:creationId xmlns:p14="http://schemas.microsoft.com/office/powerpoint/2010/main" val="13384996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6DE501-39A2-EC4F-BD9F-978658872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5924" y="439847"/>
            <a:ext cx="4916438" cy="1143000"/>
          </a:xfrm>
        </p:spPr>
        <p:txBody>
          <a:bodyPr anchor="ctr" anchorCtr="0"/>
          <a:lstStyle/>
          <a:p>
            <a:pPr algn="ctr"/>
            <a:r>
              <a:rPr lang="fr-FR" sz="4000" dirty="0"/>
              <a:t>Questions? Remarques?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15C33A2-AB8C-0447-B1C7-EB91210CF8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255" y="143095"/>
            <a:ext cx="1738331" cy="161844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D629DDF-33FD-364E-811C-6BF11274B9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1828" y="1261835"/>
            <a:ext cx="1847156" cy="184715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8FBCD83-5104-DB40-9000-C6B6D40971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137" y="3480309"/>
            <a:ext cx="2560321" cy="3087445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5E951BBA-32C5-3142-9185-3D147C4AF0CB}"/>
              </a:ext>
            </a:extLst>
          </p:cNvPr>
          <p:cNvGrpSpPr/>
          <p:nvPr/>
        </p:nvGrpSpPr>
        <p:grpSpPr>
          <a:xfrm>
            <a:off x="3755924" y="2255281"/>
            <a:ext cx="5388076" cy="4875795"/>
            <a:chOff x="3755924" y="2535107"/>
            <a:chExt cx="5388076" cy="4875795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3697D1F1-EEFB-C745-949C-E5E57C248A6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7466" r="10929"/>
            <a:stretch/>
          </p:blipFill>
          <p:spPr>
            <a:xfrm>
              <a:off x="3755924" y="2535107"/>
              <a:ext cx="5388076" cy="4875795"/>
            </a:xfrm>
            <a:prstGeom prst="rect">
              <a:avLst/>
            </a:prstGeom>
          </p:spPr>
        </p:pic>
        <p:sp>
          <p:nvSpPr>
            <p:cNvPr id="16" name="Bulle ronde 15">
              <a:extLst>
                <a:ext uri="{FF2B5EF4-FFF2-40B4-BE49-F238E27FC236}">
                  <a16:creationId xmlns:a16="http://schemas.microsoft.com/office/drawing/2014/main" id="{EFF01E94-20E9-CA41-B208-A7CE27BB9DA5}"/>
                </a:ext>
              </a:extLst>
            </p:cNvPr>
            <p:cNvSpPr/>
            <p:nvPr/>
          </p:nvSpPr>
          <p:spPr>
            <a:xfrm>
              <a:off x="4001985" y="2648200"/>
              <a:ext cx="2149433" cy="1187531"/>
            </a:xfrm>
            <a:prstGeom prst="wedgeEllipseCallout">
              <a:avLst>
                <a:gd name="adj1" fmla="val -3335"/>
                <a:gd name="adj2" fmla="val 87790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251999" rIns="0" bIns="0" rtlCol="0" anchor="ctr"/>
            <a:lstStyle/>
            <a:p>
              <a:pPr algn="ctr"/>
              <a:r>
                <a:rPr lang="fr-FR" sz="1600" cap="small" dirty="0">
                  <a:solidFill>
                    <a:schemeClr val="tx1"/>
                  </a:solidFill>
                </a:rPr>
                <a:t>Je devrais me mettre au numérique…</a:t>
              </a:r>
            </a:p>
            <a:p>
              <a:pPr algn="ctr"/>
              <a:endParaRPr lang="fr-FR" sz="1600" dirty="0">
                <a:solidFill>
                  <a:schemeClr val="tx1"/>
                </a:solidFill>
              </a:endParaRPr>
            </a:p>
          </p:txBody>
        </p:sp>
        <p:sp>
          <p:nvSpPr>
            <p:cNvPr id="19" name="Bulle ronde 18">
              <a:extLst>
                <a:ext uri="{FF2B5EF4-FFF2-40B4-BE49-F238E27FC236}">
                  <a16:creationId xmlns:a16="http://schemas.microsoft.com/office/drawing/2014/main" id="{2D499285-3D4E-E84F-9D89-5375B846B4DA}"/>
                </a:ext>
              </a:extLst>
            </p:cNvPr>
            <p:cNvSpPr/>
            <p:nvPr/>
          </p:nvSpPr>
          <p:spPr>
            <a:xfrm>
              <a:off x="5587340" y="3809297"/>
              <a:ext cx="2149433" cy="1187531"/>
            </a:xfrm>
            <a:prstGeom prst="wedgeEllipseCallout">
              <a:avLst>
                <a:gd name="adj1" fmla="val -17700"/>
                <a:gd name="adj2" fmla="val 80790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251999" rIns="0" bIns="0" rtlCol="0" anchor="ctr"/>
            <a:lstStyle/>
            <a:p>
              <a:pPr algn="ctr"/>
              <a:r>
                <a:rPr lang="fr-FR" sz="1600" cap="small" dirty="0">
                  <a:solidFill>
                    <a:schemeClr val="tx1"/>
                  </a:solidFill>
                </a:rPr>
                <a:t>Je devrais me mettre au papier…</a:t>
              </a:r>
            </a:p>
            <a:p>
              <a:pPr algn="ctr"/>
              <a:endParaRPr lang="fr-FR" sz="16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18091121"/>
      </p:ext>
    </p:extLst>
  </p:cSld>
  <p:clrMapOvr>
    <a:masterClrMapping/>
  </p:clrMapOvr>
</p:sld>
</file>

<file path=ppt/theme/theme1.xml><?xml version="1.0" encoding="utf-8"?>
<a:theme xmlns:a="http://schemas.openxmlformats.org/drawingml/2006/main" name="Plaza">
  <a:themeElements>
    <a:clrScheme name="Plaza">
      <a:dk1>
        <a:sysClr val="windowText" lastClr="000000"/>
      </a:dk1>
      <a:lt1>
        <a:sysClr val="window" lastClr="FFFFFF"/>
      </a:lt1>
      <a:dk2>
        <a:srgbClr val="333333"/>
      </a:dk2>
      <a:lt2>
        <a:srgbClr val="CCCCCC"/>
      </a:lt2>
      <a:accent1>
        <a:srgbClr val="990000"/>
      </a:accent1>
      <a:accent2>
        <a:srgbClr val="580101"/>
      </a:accent2>
      <a:accent3>
        <a:srgbClr val="E94A00"/>
      </a:accent3>
      <a:accent4>
        <a:srgbClr val="EB8F00"/>
      </a:accent4>
      <a:accent5>
        <a:srgbClr val="A4A4A4"/>
      </a:accent5>
      <a:accent6>
        <a:srgbClr val="666666"/>
      </a:accent6>
      <a:hlink>
        <a:srgbClr val="D01010"/>
      </a:hlink>
      <a:folHlink>
        <a:srgbClr val="E6682E"/>
      </a:folHlink>
    </a:clrScheme>
    <a:fontScheme name="Plaza">
      <a:majorFont>
        <a:latin typeface="Century Gothic"/>
        <a:ea typeface=""/>
        <a:cs typeface=""/>
        <a:font script="Jpan" typeface="メイリオ"/>
      </a:majorFont>
      <a:minorFont>
        <a:latin typeface="Century Gothic"/>
        <a:ea typeface=""/>
        <a:cs typeface=""/>
        <a:font script="Jpan" typeface="メイリオ"/>
      </a:minorFont>
    </a:fontScheme>
    <a:fmtScheme name="Plaza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60000"/>
                <a:satMod val="135000"/>
              </a:schemeClr>
            </a:gs>
            <a:gs pos="100000">
              <a:schemeClr val="phClr">
                <a:tint val="10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0000"/>
                <a:satMod val="120000"/>
              </a:schemeClr>
            </a:gs>
            <a:gs pos="35000">
              <a:schemeClr val="phClr">
                <a:shade val="100000"/>
                <a:satMod val="150000"/>
              </a:schemeClr>
            </a:gs>
            <a:gs pos="70000">
              <a:schemeClr val="phClr">
                <a:tint val="100000"/>
                <a:shade val="100000"/>
                <a:satMod val="200000"/>
                <a:greenMod val="100000"/>
              </a:schemeClr>
            </a:gs>
            <a:gs pos="100000">
              <a:schemeClr val="phClr"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190500" dist="63500" dir="5400000">
              <a:srgbClr val="FFFFFF">
                <a:alpha val="65000"/>
              </a:srgbClr>
            </a:innerShdw>
          </a:effectLst>
          <a:scene3d>
            <a:camera prst="orthographicFront">
              <a:rot lat="0" lon="0" rev="0"/>
            </a:camera>
            <a:lightRig rig="twoPt" dir="r">
              <a:rot lat="0" lon="0" rev="6000000"/>
            </a:lightRig>
          </a:scene3d>
          <a:sp3d prstMaterial="matte">
            <a:bevelT w="0" h="0" prst="relaxedInset"/>
          </a:sp3d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88900" dist="38100" dir="6600000" sx="101000" sy="101000" rotWithShape="0">
              <a:srgbClr val="000000">
                <a:alpha val="50000"/>
              </a:srgbClr>
            </a:outerShdw>
          </a:effectLst>
          <a:scene3d>
            <a:camera prst="perspectiveFront" fov="3000000"/>
            <a:lightRig rig="morning" dir="tl">
              <a:rot lat="0" lon="0" rev="1800000"/>
            </a:lightRig>
          </a:scene3d>
          <a:sp3d contourW="38100" prstMaterial="softEdge">
            <a:bevelT w="25400" h="38100"/>
            <a:contourClr>
              <a:schemeClr val="phClr">
                <a:tint val="6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emplate L'Essentiel Saint-Augustin SA" id="{324AE0C2-BB28-A04A-A516-350F11721C32}" vid="{1DC495E9-8395-CA49-87DE-F6B6573FA76B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Plaza</Template>
  <TotalTime>2181</TotalTime>
  <Words>706</Words>
  <Application>Microsoft Macintosh PowerPoint</Application>
  <PresentationFormat>Affichage à l'écran (4:3)</PresentationFormat>
  <Paragraphs>87</Paragraphs>
  <Slides>11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8" baseType="lpstr">
      <vt:lpstr>Arial</vt:lpstr>
      <vt:lpstr>Calibri</vt:lpstr>
      <vt:lpstr>Century Gothic</vt:lpstr>
      <vt:lpstr>Courier</vt:lpstr>
      <vt:lpstr>Symbol</vt:lpstr>
      <vt:lpstr>Wingdings 2</vt:lpstr>
      <vt:lpstr>Plaza</vt:lpstr>
      <vt:lpstr>Présentation PowerPoint</vt:lpstr>
      <vt:lpstr>Quelle solution?</vt:lpstr>
      <vt:lpstr>Grandes étapes</vt:lpstr>
      <vt:lpstr>Pourquoi L’Essentiel numérique à Martigny ?</vt:lpstr>
      <vt:lpstr>Présentation PowerPoint</vt:lpstr>
      <vt:lpstr>Présentation PowerPoint</vt:lpstr>
      <vt:lpstr>Présentation PowerPoint</vt:lpstr>
      <vt:lpstr>Présentation PowerPoint</vt:lpstr>
      <vt:lpstr>En résumé, avec cette solution…</vt:lpstr>
      <vt:lpstr>A venir</vt:lpstr>
      <vt:lpstr>Questions? Remarques?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Cordiale bienvenue à la 22ème Journée de la presse paroissiale au Collège de la Tuilerie à St-Maurice</dc:title>
  <dc:creator>St Augustin</dc:creator>
  <cp:lastModifiedBy>St Augustin</cp:lastModifiedBy>
  <cp:revision>88</cp:revision>
  <cp:lastPrinted>2021-11-25T12:58:47Z</cp:lastPrinted>
  <dcterms:created xsi:type="dcterms:W3CDTF">2021-11-23T08:45:15Z</dcterms:created>
  <dcterms:modified xsi:type="dcterms:W3CDTF">2021-11-29T08:55:14Z</dcterms:modified>
</cp:coreProperties>
</file>